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373"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8" autoAdjust="0"/>
    <p:restoredTop sz="94660"/>
  </p:normalViewPr>
  <p:slideViewPr>
    <p:cSldViewPr snapToGrid="0">
      <p:cViewPr varScale="1">
        <p:scale>
          <a:sx n="84" d="100"/>
          <a:sy n="84" d="100"/>
        </p:scale>
        <p:origin x="1397" y="6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11954-2F47-48C6-9D2F-F7D2A3134F1B}" type="datetimeFigureOut">
              <a:rPr lang="zh-TW" altLang="en-US" smtClean="0"/>
              <a:t>2020/7/10</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8184D-6D61-48BD-AFEE-F05270701E36}" type="slidenum">
              <a:rPr lang="zh-TW" altLang="en-US" smtClean="0"/>
              <a:t>‹#›</a:t>
            </a:fld>
            <a:endParaRPr lang="zh-TW" altLang="en-US"/>
          </a:p>
        </p:txBody>
      </p:sp>
    </p:spTree>
    <p:extLst>
      <p:ext uri="{BB962C8B-B14F-4D97-AF65-F5344CB8AC3E}">
        <p14:creationId xmlns:p14="http://schemas.microsoft.com/office/powerpoint/2010/main" val="792160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DAA48725-B6CE-4AFF-8733-DFD10266E4C0}"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33330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F1096D7-65BA-4ADC-8664-72F9787C0F4E}"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7674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6BD176A-8DB1-4F90-812A-DDF3E52D270D}"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98264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123E966-4165-4DF3-9ED7-ECAC53E89153}"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395646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523F5BF-735E-435B-A669-DDFF796AE1A5}" type="datetime1">
              <a:rPr lang="zh-TW" altLang="en-US" smtClean="0"/>
              <a:t>2020/7/10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03862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D01CAF-1CCE-4CF8-8917-006364B2A2DA}"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286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6C1FE84-935D-4823-8999-5C292F1BF29F}" type="datetime1">
              <a:rPr lang="zh-TW" altLang="en-US" smtClean="0"/>
              <a:t>2020/7/10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56239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697DB32-3E2B-479F-A1E0-73EE09A9D478}" type="datetime1">
              <a:rPr lang="zh-TW" altLang="en-US" smtClean="0"/>
              <a:t>2020/7/10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10565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161D9-7126-4A78-8B4C-49BC4435D227}" type="datetime1">
              <a:rPr lang="zh-TW" altLang="en-US" smtClean="0"/>
              <a:t>2020/7/10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92300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3E47A58-E33F-40CD-A470-458931742A15}"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338340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CA777C8-8465-4237-B3F2-515DD52AC11C}" type="datetime1">
              <a:rPr lang="zh-TW" altLang="en-US" smtClean="0"/>
              <a:t>2020/7/10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12384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E679D-8515-4143-82C9-BF5D1E386786}" type="datetime1">
              <a:rPr lang="zh-TW" altLang="en-US" smtClean="0"/>
              <a:t>2020/7/10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49637" y="6560966"/>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A95B-E78A-43D3-83C9-357D8C7DE65E}" type="slidenum">
              <a:rPr lang="zh-TW" altLang="en-US" smtClean="0"/>
              <a:t>‹#›</a:t>
            </a:fld>
            <a:endParaRPr lang="zh-TW" altLang="en-US"/>
          </a:p>
        </p:txBody>
      </p:sp>
    </p:spTree>
    <p:extLst>
      <p:ext uri="{BB962C8B-B14F-4D97-AF65-F5344CB8AC3E}">
        <p14:creationId xmlns:p14="http://schemas.microsoft.com/office/powerpoint/2010/main" val="41743732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p:cNvSpPr>
            <a:spLocks noGrp="1"/>
          </p:cNvSpPr>
          <p:nvPr>
            <p:ph type="ctrTitle"/>
          </p:nvPr>
        </p:nvSpPr>
        <p:spPr>
          <a:xfrm>
            <a:off x="685800" y="2647335"/>
            <a:ext cx="7772400" cy="862628"/>
          </a:xfrm>
        </p:spPr>
        <p:txBody>
          <a:bodyPr>
            <a:normAutofit/>
          </a:bodyPr>
          <a:lstStyle/>
          <a:p>
            <a:r>
              <a:rPr lang="zh-TW" altLang="en-US" sz="5400" dirty="0">
                <a:solidFill>
                  <a:schemeClr val="tx1"/>
                </a:solidFill>
              </a:rPr>
              <a:t>編碼與解碼</a:t>
            </a:r>
            <a:endParaRPr lang="zh-TW" altLang="en-US" b="1" dirty="0">
              <a:solidFill>
                <a:schemeClr val="tx1"/>
              </a:solidFill>
            </a:endParaRPr>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
        <p:nvSpPr>
          <p:cNvPr id="10" name="矩形 9">
            <a:extLst>
              <a:ext uri="{FF2B5EF4-FFF2-40B4-BE49-F238E27FC236}">
                <a16:creationId xmlns:a16="http://schemas.microsoft.com/office/drawing/2014/main" id="{A32AED8C-B739-4914-AF67-D4604B261A28}"/>
              </a:ext>
            </a:extLst>
          </p:cNvPr>
          <p:cNvSpPr/>
          <p:nvPr/>
        </p:nvSpPr>
        <p:spPr>
          <a:xfrm>
            <a:off x="0" y="93522"/>
            <a:ext cx="6972300" cy="369332"/>
          </a:xfrm>
          <a:prstGeom prst="rect">
            <a:avLst/>
          </a:prstGeom>
        </p:spPr>
        <p:txBody>
          <a:bodyPr wrap="square">
            <a:spAutoFit/>
          </a:bodyPr>
          <a:lstStyle/>
          <a:p>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教育部新型態資安實務示範課程發展計畫</a:t>
            </a:r>
            <a:r>
              <a:rPr lang="en-US" altLang="zh-TW"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a:t>
            </a:r>
            <a:r>
              <a:rPr lang="zh-TW" altLang="en-US" dirty="0">
                <a:solidFill>
                  <a:srgbClr val="002060"/>
                </a:solidFill>
                <a:effectLst>
                  <a:outerShdw blurRad="38100" dist="38100" dir="2700000" algn="tl">
                    <a:srgbClr val="C0C0C0"/>
                  </a:outerShdw>
                </a:effectLst>
                <a:latin typeface="標楷體" panose="03000509000000000000" pitchFamily="65" charset="-120"/>
                <a:ea typeface="標楷體" panose="03000509000000000000" pitchFamily="65" charset="-120"/>
              </a:rPr>
              <a:t>資訊安全基礎實務課程</a:t>
            </a: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a:t>
            </a:fld>
            <a:endParaRPr lang="zh-TW" altLang="en-US"/>
          </a:p>
        </p:txBody>
      </p:sp>
    </p:spTree>
    <p:extLst>
      <p:ext uri="{BB962C8B-B14F-4D97-AF65-F5344CB8AC3E}">
        <p14:creationId xmlns:p14="http://schemas.microsoft.com/office/powerpoint/2010/main" val="2163804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4" name="矩形 3"/>
          <p:cNvSpPr/>
          <p:nvPr/>
        </p:nvSpPr>
        <p:spPr>
          <a:xfrm>
            <a:off x="287338" y="2887663"/>
            <a:ext cx="2209800" cy="1076325"/>
          </a:xfrm>
          <a:prstGeom prst="rect">
            <a:avLst/>
          </a:prstGeom>
          <a:solidFill>
            <a:schemeClr val="accent1">
              <a:lumMod val="90000"/>
            </a:schemeClr>
          </a:solidFill>
        </p:spPr>
        <p:txBody>
          <a:bodyPr wrap="none">
            <a:spAutoFit/>
          </a:bodyPr>
          <a:lstStyle/>
          <a:p>
            <a:pPr>
              <a:defRPr/>
            </a:pPr>
            <a:r>
              <a:rPr lang="en-US" altLang="zh-TW" sz="3600" dirty="0"/>
              <a:t>Character</a:t>
            </a:r>
          </a:p>
          <a:p>
            <a:pPr>
              <a:defRPr/>
            </a:pPr>
            <a:r>
              <a:rPr lang="zh-TW" altLang="en-US" sz="2800" dirty="0"/>
              <a:t>字元</a:t>
            </a:r>
          </a:p>
        </p:txBody>
      </p:sp>
      <p:sp>
        <p:nvSpPr>
          <p:cNvPr id="5" name="矩形 4"/>
          <p:cNvSpPr/>
          <p:nvPr/>
        </p:nvSpPr>
        <p:spPr>
          <a:xfrm>
            <a:off x="5407025" y="2963863"/>
            <a:ext cx="3570288" cy="1014412"/>
          </a:xfrm>
          <a:prstGeom prst="rect">
            <a:avLst/>
          </a:prstGeom>
          <a:solidFill>
            <a:schemeClr val="accent1">
              <a:lumMod val="90000"/>
            </a:schemeClr>
          </a:solidFill>
        </p:spPr>
        <p:txBody>
          <a:bodyPr wrap="none">
            <a:spAutoFit/>
          </a:bodyPr>
          <a:lstStyle/>
          <a:p>
            <a:pPr>
              <a:defRPr/>
            </a:pPr>
            <a:r>
              <a:rPr lang="en-US" altLang="zh-TW" sz="3600" dirty="0"/>
              <a:t>ASCII Code</a:t>
            </a:r>
          </a:p>
          <a:p>
            <a:pPr>
              <a:defRPr/>
            </a:pPr>
            <a:r>
              <a:rPr lang="zh-TW" altLang="en-US" sz="2400" dirty="0"/>
              <a:t>美國資訊交換標準程式碼</a:t>
            </a:r>
            <a:endParaRPr lang="en-US" altLang="zh-TW" sz="2400" dirty="0"/>
          </a:p>
        </p:txBody>
      </p:sp>
      <p:cxnSp>
        <p:nvCxnSpPr>
          <p:cNvPr id="30725" name="直線單箭頭接點 6"/>
          <p:cNvCxnSpPr>
            <a:cxnSpLocks noChangeShapeType="1"/>
          </p:cNvCxnSpPr>
          <p:nvPr/>
        </p:nvCxnSpPr>
        <p:spPr bwMode="auto">
          <a:xfrm flipV="1">
            <a:off x="2532063" y="3309938"/>
            <a:ext cx="2557462" cy="7937"/>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6" name="直線單箭頭接點 7"/>
          <p:cNvCxnSpPr>
            <a:cxnSpLocks noChangeShapeType="1"/>
          </p:cNvCxnSpPr>
          <p:nvPr/>
        </p:nvCxnSpPr>
        <p:spPr bwMode="auto">
          <a:xfrm flipH="1">
            <a:off x="3173413" y="3667125"/>
            <a:ext cx="2198687"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7" name="矩形 10"/>
          <p:cNvSpPr>
            <a:spLocks noChangeArrowheads="1"/>
          </p:cNvSpPr>
          <p:nvPr/>
        </p:nvSpPr>
        <p:spPr bwMode="auto">
          <a:xfrm>
            <a:off x="2438400" y="2901950"/>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0728" name="矩形 11"/>
          <p:cNvSpPr>
            <a:spLocks noChangeArrowheads="1"/>
          </p:cNvSpPr>
          <p:nvPr/>
        </p:nvSpPr>
        <p:spPr bwMode="auto">
          <a:xfrm>
            <a:off x="3546475" y="3749675"/>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30729" name="矩形 8"/>
          <p:cNvSpPr>
            <a:spLocks noChangeArrowheads="1"/>
          </p:cNvSpPr>
          <p:nvPr/>
        </p:nvSpPr>
        <p:spPr bwMode="auto">
          <a:xfrm>
            <a:off x="1725613" y="1749425"/>
            <a:ext cx="3646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https://zh.wikipedia.org/wiki/ASCII</a:t>
            </a:r>
            <a:endParaRPr lang="zh-TW" altLang="en-US"/>
          </a:p>
        </p:txBody>
      </p:sp>
      <p:pic>
        <p:nvPicPr>
          <p:cNvPr id="15" name="內容版面配置區 3"/>
          <p:cNvPicPr>
            <a:picLocks noGrp="1" noChangeAspect="1"/>
          </p:cNvPicPr>
          <p:nvPr>
            <p:ph idx="1"/>
          </p:nvPr>
        </p:nvPicPr>
        <p:blipFill rotWithShape="1">
          <a:blip r:embed="rId2"/>
          <a:srcRect l="19444" t="41115" r="52778" b="36663"/>
          <a:stretch/>
        </p:blipFill>
        <p:spPr>
          <a:xfrm>
            <a:off x="5416550" y="4800600"/>
            <a:ext cx="2286000" cy="990600"/>
          </a:xfrm>
        </p:spPr>
      </p:pic>
      <p:sp>
        <p:nvSpPr>
          <p:cNvPr id="30731" name="矩形 16"/>
          <p:cNvSpPr>
            <a:spLocks noChangeArrowheads="1"/>
          </p:cNvSpPr>
          <p:nvPr/>
        </p:nvSpPr>
        <p:spPr bwMode="auto">
          <a:xfrm>
            <a:off x="457200" y="1106488"/>
            <a:ext cx="431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a:t>字元編碼</a:t>
            </a:r>
            <a:r>
              <a:rPr lang="en-US" altLang="zh-TW" sz="2400"/>
              <a:t>(Character encoding)</a:t>
            </a:r>
            <a:endParaRPr lang="zh-TW" altLang="en-US" sz="240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10</a:t>
            </a:fld>
            <a:endParaRPr lang="zh-TW" altLang="en-US"/>
          </a:p>
        </p:txBody>
      </p:sp>
      <p:pic>
        <p:nvPicPr>
          <p:cNvPr id="13" name="圖片 12">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10370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4" name="矩形 3"/>
          <p:cNvSpPr/>
          <p:nvPr/>
        </p:nvSpPr>
        <p:spPr>
          <a:xfrm>
            <a:off x="190500" y="3808413"/>
            <a:ext cx="8942388" cy="1754187"/>
          </a:xfrm>
          <a:prstGeom prst="rect">
            <a:avLst/>
          </a:prstGeom>
        </p:spPr>
        <p:txBody>
          <a:bodyPr>
            <a:spAutoFit/>
          </a:bodyPr>
          <a:lstStyle/>
          <a:p>
            <a:pPr>
              <a:defRPr/>
            </a:pPr>
            <a:r>
              <a:rPr lang="en-US" altLang="zh-TW" sz="5400" b="1" dirty="0">
                <a:solidFill>
                  <a:srgbClr val="FF0000"/>
                </a:solidFill>
                <a:effectLst>
                  <a:outerShdw blurRad="38100" dist="38100" dir="2700000" algn="tl">
                    <a:srgbClr val="000000">
                      <a:alpha val="43137"/>
                    </a:srgbClr>
                  </a:outerShdw>
                </a:effectLst>
              </a:rPr>
              <a:t>A</a:t>
            </a:r>
            <a:r>
              <a:rPr lang="en-US" altLang="zh-TW" sz="5400" dirty="0"/>
              <a:t>merican </a:t>
            </a:r>
            <a:r>
              <a:rPr lang="en-US" altLang="zh-TW" sz="5400" b="1" dirty="0">
                <a:solidFill>
                  <a:srgbClr val="0070C0"/>
                </a:solidFill>
                <a:effectLst>
                  <a:outerShdw blurRad="38100" dist="38100" dir="2700000" algn="tl">
                    <a:srgbClr val="000000">
                      <a:alpha val="43137"/>
                    </a:srgbClr>
                  </a:outerShdw>
                </a:effectLst>
              </a:rPr>
              <a:t>S</a:t>
            </a:r>
            <a:r>
              <a:rPr lang="en-US" altLang="zh-TW" sz="5400" dirty="0"/>
              <a:t>tandard </a:t>
            </a:r>
            <a:r>
              <a:rPr lang="en-US" altLang="zh-TW" sz="5400" b="1" dirty="0">
                <a:solidFill>
                  <a:srgbClr val="00B050"/>
                </a:solidFill>
                <a:effectLst>
                  <a:outerShdw blurRad="38100" dist="38100" dir="2700000" algn="tl">
                    <a:srgbClr val="000000">
                      <a:alpha val="43137"/>
                    </a:srgbClr>
                  </a:outerShdw>
                </a:effectLst>
              </a:rPr>
              <a:t>C</a:t>
            </a:r>
            <a:r>
              <a:rPr lang="en-US" altLang="zh-TW" sz="5400" dirty="0"/>
              <a:t>ode for </a:t>
            </a:r>
            <a:r>
              <a:rPr lang="en-US" altLang="zh-TW" sz="5400" b="1" dirty="0">
                <a:solidFill>
                  <a:srgbClr val="C00000"/>
                </a:solidFill>
                <a:effectLst>
                  <a:outerShdw blurRad="38100" dist="38100" dir="2700000" algn="tl">
                    <a:srgbClr val="000000">
                      <a:alpha val="43137"/>
                    </a:srgbClr>
                  </a:outerShdw>
                </a:effectLst>
              </a:rPr>
              <a:t>I</a:t>
            </a:r>
            <a:r>
              <a:rPr lang="en-US" altLang="zh-TW" sz="5400" dirty="0"/>
              <a:t>nformation </a:t>
            </a:r>
            <a:r>
              <a:rPr lang="en-US" altLang="zh-TW" sz="5400" b="1" dirty="0">
                <a:solidFill>
                  <a:srgbClr val="FFFF00"/>
                </a:solidFill>
                <a:effectLst>
                  <a:outerShdw blurRad="38100" dist="38100" dir="2700000" algn="tl">
                    <a:srgbClr val="000000">
                      <a:alpha val="43137"/>
                    </a:srgbClr>
                  </a:outerShdw>
                </a:effectLst>
              </a:rPr>
              <a:t>I</a:t>
            </a:r>
            <a:r>
              <a:rPr lang="en-US" altLang="zh-TW" sz="5400" dirty="0"/>
              <a:t>nterchange</a:t>
            </a:r>
            <a:endParaRPr lang="zh-TW" altLang="en-US" sz="5400" dirty="0"/>
          </a:p>
        </p:txBody>
      </p:sp>
      <p:sp>
        <p:nvSpPr>
          <p:cNvPr id="5" name="矩形 4"/>
          <p:cNvSpPr/>
          <p:nvPr/>
        </p:nvSpPr>
        <p:spPr>
          <a:xfrm>
            <a:off x="228600" y="1600200"/>
            <a:ext cx="3133725" cy="1446213"/>
          </a:xfrm>
          <a:prstGeom prst="rect">
            <a:avLst/>
          </a:prstGeom>
        </p:spPr>
        <p:txBody>
          <a:bodyPr wrap="none">
            <a:spAutoFit/>
          </a:bodyPr>
          <a:lstStyle/>
          <a:p>
            <a:pPr>
              <a:defRPr/>
            </a:pPr>
            <a:r>
              <a:rPr lang="en-US" altLang="zh-TW" sz="8800" dirty="0">
                <a:solidFill>
                  <a:srgbClr val="FF0000"/>
                </a:solidFill>
              </a:rPr>
              <a:t>A</a:t>
            </a:r>
            <a:r>
              <a:rPr lang="en-US" altLang="zh-TW" sz="8800" dirty="0">
                <a:solidFill>
                  <a:srgbClr val="0070C0"/>
                </a:solidFill>
              </a:rPr>
              <a:t>S</a:t>
            </a:r>
            <a:r>
              <a:rPr lang="en-US" altLang="zh-TW" sz="8800" b="1" dirty="0">
                <a:solidFill>
                  <a:srgbClr val="00B050"/>
                </a:solidFill>
                <a:effectLst>
                  <a:outerShdw blurRad="38100" dist="38100" dir="2700000" algn="tl">
                    <a:srgbClr val="000000">
                      <a:alpha val="43137"/>
                    </a:srgbClr>
                  </a:outerShdw>
                </a:effectLst>
              </a:rPr>
              <a:t>C</a:t>
            </a:r>
            <a:r>
              <a:rPr lang="en-US" altLang="zh-TW" sz="8800" b="1" dirty="0">
                <a:solidFill>
                  <a:srgbClr val="C00000"/>
                </a:solidFill>
                <a:effectLst>
                  <a:outerShdw blurRad="38100" dist="38100" dir="2700000" algn="tl">
                    <a:srgbClr val="000000">
                      <a:alpha val="43137"/>
                    </a:srgbClr>
                  </a:outerShdw>
                </a:effectLst>
              </a:rPr>
              <a:t>I</a:t>
            </a:r>
            <a:r>
              <a:rPr lang="en-US" altLang="zh-TW" sz="8800" b="1" dirty="0">
                <a:solidFill>
                  <a:srgbClr val="FFFF00"/>
                </a:solidFill>
                <a:effectLst>
                  <a:outerShdw blurRad="38100" dist="38100" dir="2700000" algn="tl">
                    <a:srgbClr val="000000">
                      <a:alpha val="43137"/>
                    </a:srgbClr>
                  </a:outerShdw>
                </a:effectLst>
              </a:rPr>
              <a:t>I</a:t>
            </a:r>
            <a:endParaRPr lang="zh-TW" altLang="en-US" sz="8800" b="1" dirty="0">
              <a:solidFill>
                <a:srgbClr val="FFFF00"/>
              </a:solidFill>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11</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29558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600" dirty="0"/>
              <a:t>ASCII</a:t>
            </a:r>
            <a:r>
              <a:rPr lang="zh-TW" altLang="en-US" sz="3600" dirty="0"/>
              <a:t>編碼</a:t>
            </a:r>
            <a:r>
              <a:rPr lang="en-US" altLang="zh-TW" sz="3600" dirty="0"/>
              <a:t>(encoding)</a:t>
            </a:r>
            <a:r>
              <a:rPr lang="zh-TW" altLang="en-US" sz="3600" dirty="0"/>
              <a:t>與解碼</a:t>
            </a:r>
            <a:r>
              <a:rPr lang="en-US" altLang="zh-TW" sz="3600" dirty="0"/>
              <a:t>(decoding)</a:t>
            </a:r>
            <a:endParaRPr lang="zh-TW" altLang="en-US" sz="3600" dirty="0"/>
          </a:p>
        </p:txBody>
      </p:sp>
      <p:sp>
        <p:nvSpPr>
          <p:cNvPr id="3" name="內容版面配置區 2"/>
          <p:cNvSpPr>
            <a:spLocks noGrp="1"/>
          </p:cNvSpPr>
          <p:nvPr>
            <p:ph sz="half" idx="1"/>
          </p:nvPr>
        </p:nvSpPr>
        <p:spPr>
          <a:xfrm>
            <a:off x="0" y="1165225"/>
            <a:ext cx="4189413" cy="4267200"/>
          </a:xfrm>
        </p:spPr>
        <p:txBody>
          <a:bodyPr/>
          <a:lstStyle/>
          <a:p>
            <a:pPr>
              <a:defRPr/>
            </a:pPr>
            <a:r>
              <a:rPr lang="en-US" altLang="zh-TW" sz="1600" dirty="0"/>
              <a:t>ASCII is a character encoding standard for electronic communication. </a:t>
            </a:r>
          </a:p>
          <a:p>
            <a:pPr>
              <a:defRPr/>
            </a:pPr>
            <a:r>
              <a:rPr lang="en-US" altLang="zh-TW" sz="1600" dirty="0"/>
              <a:t>ASCII codes represent text in computers, telecommunications equipment, and other devices. </a:t>
            </a:r>
          </a:p>
          <a:p>
            <a:pPr>
              <a:defRPr/>
            </a:pPr>
            <a:r>
              <a:rPr lang="en-US" altLang="zh-TW" sz="1600" dirty="0"/>
              <a:t>Most modern character-encoding schemes are based on ASCII, although they support many additional characters.</a:t>
            </a:r>
          </a:p>
          <a:p>
            <a:pPr>
              <a:defRPr/>
            </a:pPr>
            <a:endParaRPr lang="en-US" altLang="zh-TW" sz="1600" dirty="0"/>
          </a:p>
          <a:p>
            <a:pPr>
              <a:defRPr/>
            </a:pPr>
            <a:r>
              <a:rPr lang="en-US" altLang="zh-TW" sz="1600" dirty="0"/>
              <a:t>ASCII is the traditional name for the encoding system; the Internet Assigned Numbers Authority (IANA) prefers the updated name US-ASCII, which clarifies that this system was developed in the US and based on the typographical symbols predominantly in use there.</a:t>
            </a:r>
            <a:endParaRPr lang="zh-TW" altLang="en-US" sz="1600" dirty="0"/>
          </a:p>
        </p:txBody>
      </p:sp>
      <p:pic>
        <p:nvPicPr>
          <p:cNvPr id="6" name="內容版面配置區 5"/>
          <p:cNvPicPr>
            <a:picLocks noGrp="1" noChangeAspect="1"/>
          </p:cNvPicPr>
          <p:nvPr>
            <p:ph sz="half" idx="2"/>
          </p:nvPr>
        </p:nvPicPr>
        <p:blipFill>
          <a:blip r:embed="rId2"/>
          <a:stretch>
            <a:fillRect/>
          </a:stretch>
        </p:blipFill>
        <p:spPr>
          <a:xfrm>
            <a:off x="4024313" y="1165225"/>
            <a:ext cx="5189537" cy="4625975"/>
          </a:xfrm>
        </p:spPr>
      </p:pic>
      <p:sp>
        <p:nvSpPr>
          <p:cNvPr id="32773" name="矩形 4"/>
          <p:cNvSpPr>
            <a:spLocks noChangeArrowheads="1"/>
          </p:cNvSpPr>
          <p:nvPr/>
        </p:nvSpPr>
        <p:spPr bwMode="auto">
          <a:xfrm>
            <a:off x="365125" y="5680604"/>
            <a:ext cx="3659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https://en.wikipedia.org/wiki/ASCII</a:t>
            </a:r>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12</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69108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使用線上工具學習</a:t>
            </a:r>
            <a:r>
              <a:rPr lang="en-US" altLang="zh-TW" dirty="0"/>
              <a:t>ASCII</a:t>
            </a:r>
            <a:endParaRPr lang="zh-TW" altLang="en-US" dirty="0"/>
          </a:p>
        </p:txBody>
      </p:sp>
      <p:sp>
        <p:nvSpPr>
          <p:cNvPr id="33795" name="矩形 3"/>
          <p:cNvSpPr>
            <a:spLocks noChangeArrowheads="1"/>
          </p:cNvSpPr>
          <p:nvPr/>
        </p:nvSpPr>
        <p:spPr bwMode="auto">
          <a:xfrm>
            <a:off x="457200" y="1155700"/>
            <a:ext cx="6384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t>ASCII to text converter</a:t>
            </a:r>
            <a:endParaRPr lang="zh-TW" altLang="en-US" sz="4800"/>
          </a:p>
        </p:txBody>
      </p:sp>
      <p:sp>
        <p:nvSpPr>
          <p:cNvPr id="33796" name="矩形 4"/>
          <p:cNvSpPr>
            <a:spLocks noChangeArrowheads="1"/>
          </p:cNvSpPr>
          <p:nvPr/>
        </p:nvSpPr>
        <p:spPr bwMode="auto">
          <a:xfrm>
            <a:off x="525463" y="194945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http://www.unit-conversion.info/texttools/ascii/</a:t>
            </a:r>
            <a:endParaRPr lang="zh-TW" altLang="en-US"/>
          </a:p>
        </p:txBody>
      </p:sp>
      <p:pic>
        <p:nvPicPr>
          <p:cNvPr id="6" name="內容版面配置區 3"/>
          <p:cNvPicPr>
            <a:picLocks noGrp="1" noChangeAspect="1"/>
          </p:cNvPicPr>
          <p:nvPr>
            <p:ph idx="1"/>
          </p:nvPr>
        </p:nvPicPr>
        <p:blipFill rotWithShape="1">
          <a:blip r:embed="rId2"/>
          <a:srcRect l="19444" t="41115" r="52778" b="36663"/>
          <a:stretch/>
        </p:blipFill>
        <p:spPr>
          <a:xfrm>
            <a:off x="493713" y="2389188"/>
            <a:ext cx="4014787" cy="1739900"/>
          </a:xfrm>
        </p:spPr>
      </p:pic>
      <p:pic>
        <p:nvPicPr>
          <p:cNvPr id="33798" name="圖片 6"/>
          <p:cNvPicPr>
            <a:picLocks noChangeAspect="1"/>
          </p:cNvPicPr>
          <p:nvPr/>
        </p:nvPicPr>
        <p:blipFill>
          <a:blip r:embed="rId3">
            <a:extLst>
              <a:ext uri="{28A0092B-C50C-407E-A947-70E740481C1C}">
                <a14:useLocalDpi xmlns:a14="http://schemas.microsoft.com/office/drawing/2010/main" val="0"/>
              </a:ext>
            </a:extLst>
          </a:blip>
          <a:srcRect r="47250" b="26749"/>
          <a:stretch>
            <a:fillRect/>
          </a:stretch>
        </p:blipFill>
        <p:spPr bwMode="auto">
          <a:xfrm>
            <a:off x="4725640" y="2305050"/>
            <a:ext cx="3892897" cy="37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13</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05520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3048000"/>
            <a:ext cx="8229600" cy="1600200"/>
          </a:xfrm>
        </p:spPr>
        <p:txBody>
          <a:bodyPr/>
          <a:lstStyle/>
          <a:p>
            <a:pPr marL="0" indent="0">
              <a:buFont typeface="Wingdings" pitchFamily="2" charset="2"/>
              <a:buNone/>
              <a:defRPr/>
            </a:pPr>
            <a:r>
              <a:rPr lang="en-US" altLang="zh-TW" dirty="0"/>
              <a:t>66 114 101 97 107 65 76 76 67 84 70 123 65 109 118 48 117 68 121 101 114 118 80 116 109 86 114 57 83 83 83 75 125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228600" y="3048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練習</a:t>
            </a:r>
          </a:p>
        </p:txBody>
      </p:sp>
      <p:sp>
        <p:nvSpPr>
          <p:cNvPr id="6" name="矩形 5"/>
          <p:cNvSpPr/>
          <p:nvPr/>
        </p:nvSpPr>
        <p:spPr>
          <a:xfrm>
            <a:off x="457200" y="1752600"/>
            <a:ext cx="6707188"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b="1" kern="0" dirty="0">
                <a:solidFill>
                  <a:srgbClr val="FF0000"/>
                </a:solidFill>
                <a:effectLst>
                  <a:outerShdw blurRad="38100" dist="38100" dir="2700000" algn="tl">
                    <a:srgbClr val="000000">
                      <a:alpha val="43137"/>
                    </a:srgbClr>
                  </a:outerShdw>
                </a:effectLst>
              </a:rPr>
              <a:t>解碼</a:t>
            </a:r>
            <a:r>
              <a:rPr lang="en-US" altLang="zh-TW" sz="4000" b="1" kern="0" dirty="0">
                <a:solidFill>
                  <a:srgbClr val="FF0000"/>
                </a:solidFill>
                <a:effectLst>
                  <a:outerShdw blurRad="38100" dist="38100" dir="2700000" algn="tl">
                    <a:srgbClr val="000000">
                      <a:alpha val="43137"/>
                    </a:srgbClr>
                  </a:outerShdw>
                </a:effectLst>
              </a:rPr>
              <a:t>(decoding)</a:t>
            </a:r>
            <a:endParaRPr lang="zh-TW" altLang="en-US" sz="4000" b="1" kern="0" dirty="0">
              <a:solidFill>
                <a:srgbClr val="FF0000"/>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14</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21751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0675" y="1716088"/>
            <a:ext cx="2819400" cy="4532312"/>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66</a:t>
            </a:r>
            <a:r>
              <a:rPr lang="en-US" altLang="zh-TW" dirty="0"/>
              <a:t> 114 101 97 107 65 76 76 67 84 70 123 65 109 118 48 117 68 121 101 114 118 80 116 109 86 114 57 83 83 83 75 125</a:t>
            </a:r>
            <a:endParaRPr lang="zh-TW" altLang="en-US" dirty="0"/>
          </a:p>
        </p:txBody>
      </p:sp>
      <p:sp>
        <p:nvSpPr>
          <p:cNvPr id="5" name="標題 1"/>
          <p:cNvSpPr txBox="1">
            <a:spLocks/>
          </p:cNvSpPr>
          <p:nvPr/>
        </p:nvSpPr>
        <p:spPr bwMode="auto">
          <a:xfrm>
            <a:off x="304800" y="152400"/>
            <a:ext cx="8229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chor="ctr"/>
          <a:lstStyle>
            <a:lvl1pPr algn="ctr" rtl="0" eaLnBrk="0" fontAlgn="base" hangingPunct="0">
              <a:spcBef>
                <a:spcPct val="0"/>
              </a:spcBef>
              <a:spcAft>
                <a:spcPct val="0"/>
              </a:spcAft>
              <a:defRPr sz="4400" b="1">
                <a:solidFill>
                  <a:srgbClr val="002060"/>
                </a:solidFill>
                <a:latin typeface="+mj-lt"/>
                <a:ea typeface="+mj-ea"/>
                <a:cs typeface="+mj-cs"/>
              </a:defRPr>
            </a:lvl1pPr>
            <a:lvl2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2pPr>
            <a:lvl3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3pPr>
            <a:lvl4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4pPr>
            <a:lvl5pPr algn="ctr" rtl="0" eaLnBrk="0" fontAlgn="base" hangingPunct="0">
              <a:spcBef>
                <a:spcPct val="0"/>
              </a:spcBef>
              <a:spcAft>
                <a:spcPct val="0"/>
              </a:spcAft>
              <a:defRPr sz="4400" b="1">
                <a:solidFill>
                  <a:srgbClr val="002060"/>
                </a:solidFill>
                <a:latin typeface="Times New Roman" panose="02020603050405020304" pitchFamily="18" charset="0"/>
                <a:ea typeface="標楷體" panose="03000509000000000000" pitchFamily="65" charset="-12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a:lstStyle>
          <a:p>
            <a:pPr>
              <a:defRPr/>
            </a:pPr>
            <a:r>
              <a:rPr lang="en-US" altLang="zh-TW" sz="3600" kern="0" dirty="0"/>
              <a:t>ASCII</a:t>
            </a:r>
            <a:r>
              <a:rPr lang="zh-TW" altLang="en-US" sz="3600" kern="0" dirty="0"/>
              <a:t>編碼</a:t>
            </a:r>
            <a:r>
              <a:rPr lang="en-US" altLang="zh-TW" sz="3600" kern="0" dirty="0"/>
              <a:t>(encoding)</a:t>
            </a:r>
            <a:r>
              <a:rPr lang="zh-TW" altLang="en-US" sz="3600" kern="0" dirty="0"/>
              <a:t>與解碼</a:t>
            </a:r>
            <a:r>
              <a:rPr lang="en-US" altLang="zh-TW" sz="3600" kern="0" dirty="0"/>
              <a:t>(decoding)</a:t>
            </a:r>
            <a:endParaRPr lang="zh-TW" altLang="en-US" sz="3600" kern="0" dirty="0"/>
          </a:p>
        </p:txBody>
      </p:sp>
      <p:sp>
        <p:nvSpPr>
          <p:cNvPr id="6" name="矩形 5"/>
          <p:cNvSpPr/>
          <p:nvPr/>
        </p:nvSpPr>
        <p:spPr>
          <a:xfrm>
            <a:off x="228600" y="862013"/>
            <a:ext cx="6513513" cy="708025"/>
          </a:xfrm>
          <a:prstGeom prst="rect">
            <a:avLst/>
          </a:prstGeom>
        </p:spPr>
        <p:txBody>
          <a:bodyPr wrap="none">
            <a:spAutoFit/>
          </a:bodyPr>
          <a:lstStyle/>
          <a:p>
            <a:pPr>
              <a:defRPr/>
            </a:pPr>
            <a:r>
              <a:rPr lang="zh-TW" altLang="en-US" sz="4000" kern="0" dirty="0"/>
              <a:t>完成下</a:t>
            </a:r>
            <a:r>
              <a:rPr lang="en-US" altLang="zh-TW" sz="4000" kern="0" dirty="0"/>
              <a:t>ASCII</a:t>
            </a:r>
            <a:r>
              <a:rPr lang="zh-TW" altLang="en-US" sz="4000" kern="0" dirty="0"/>
              <a:t>解碼</a:t>
            </a:r>
            <a:r>
              <a:rPr lang="en-US" altLang="zh-TW" sz="4000" kern="0" dirty="0"/>
              <a:t>(decoding)</a:t>
            </a:r>
            <a:endParaRPr lang="zh-TW" altLang="en-US" sz="4000" kern="0" dirty="0"/>
          </a:p>
        </p:txBody>
      </p:sp>
      <p:pic>
        <p:nvPicPr>
          <p:cNvPr id="35845" name="圖片 1"/>
          <p:cNvPicPr>
            <a:picLocks noChangeAspect="1"/>
          </p:cNvPicPr>
          <p:nvPr/>
        </p:nvPicPr>
        <p:blipFill>
          <a:blip r:embed="rId2">
            <a:extLst>
              <a:ext uri="{28A0092B-C50C-407E-A947-70E740481C1C}">
                <a14:useLocalDpi xmlns:a14="http://schemas.microsoft.com/office/drawing/2010/main" val="0"/>
              </a:ext>
            </a:extLst>
          </a:blip>
          <a:srcRect t="6255"/>
          <a:stretch>
            <a:fillRect/>
          </a:stretch>
        </p:blipFill>
        <p:spPr bwMode="auto">
          <a:xfrm>
            <a:off x="5736131" y="433388"/>
            <a:ext cx="3179269"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2163" y="433388"/>
            <a:ext cx="4956175" cy="571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D148A95B-E78A-43D3-83C9-357D8C7DE65E}" type="slidenum">
              <a:rPr lang="zh-TW" altLang="en-US" smtClean="0"/>
              <a:t>15</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87369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使用線上工具完成</a:t>
            </a:r>
            <a:r>
              <a:rPr lang="en-US" altLang="zh-TW" dirty="0"/>
              <a:t>ASCII</a:t>
            </a:r>
            <a:r>
              <a:rPr lang="zh-TW" altLang="en-US" dirty="0"/>
              <a:t>解碼</a:t>
            </a:r>
          </a:p>
        </p:txBody>
      </p:sp>
      <p:pic>
        <p:nvPicPr>
          <p:cNvPr id="8" name="內容版面配置區 7"/>
          <p:cNvPicPr>
            <a:picLocks noGrp="1" noChangeAspect="1"/>
          </p:cNvPicPr>
          <p:nvPr>
            <p:ph idx="1"/>
          </p:nvPr>
        </p:nvPicPr>
        <p:blipFill>
          <a:blip r:embed="rId2"/>
          <a:stretch>
            <a:fillRect/>
          </a:stretch>
        </p:blipFill>
        <p:spPr>
          <a:xfrm>
            <a:off x="1104900" y="1557338"/>
            <a:ext cx="6934200" cy="4482490"/>
          </a:xfrm>
        </p:spPr>
      </p:pic>
      <p:sp>
        <p:nvSpPr>
          <p:cNvPr id="36868" name="矩形 8"/>
          <p:cNvSpPr>
            <a:spLocks noChangeArrowheads="1"/>
          </p:cNvSpPr>
          <p:nvPr/>
        </p:nvSpPr>
        <p:spPr bwMode="auto">
          <a:xfrm>
            <a:off x="457200" y="1035050"/>
            <a:ext cx="5140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https://www.dcode.fr/ascii-code</a:t>
            </a:r>
            <a:endParaRPr lang="zh-TW" altLang="en-US" sz="280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16</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41861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t>ASCII</a:t>
            </a:r>
            <a:r>
              <a:rPr lang="zh-TW" altLang="en-US" dirty="0"/>
              <a:t>  </a:t>
            </a:r>
            <a:r>
              <a:rPr lang="en-US" altLang="zh-TW" dirty="0"/>
              <a:t>vs EASCII</a:t>
            </a:r>
            <a:endParaRPr lang="zh-TW" altLang="en-US" dirty="0"/>
          </a:p>
        </p:txBody>
      </p:sp>
      <p:sp>
        <p:nvSpPr>
          <p:cNvPr id="4" name="矩形 3"/>
          <p:cNvSpPr/>
          <p:nvPr/>
        </p:nvSpPr>
        <p:spPr>
          <a:xfrm>
            <a:off x="457200" y="2209800"/>
            <a:ext cx="8507413" cy="1970088"/>
          </a:xfrm>
          <a:prstGeom prst="rect">
            <a:avLst/>
          </a:prstGeom>
        </p:spPr>
        <p:txBody>
          <a:bodyPr>
            <a:spAutoFit/>
          </a:bodyPr>
          <a:lstStyle/>
          <a:p>
            <a:pPr>
              <a:defRPr/>
            </a:pPr>
            <a:r>
              <a:rPr lang="en-US" altLang="zh-TW" dirty="0"/>
              <a:t>EASCII</a:t>
            </a:r>
            <a:r>
              <a:rPr lang="zh-TW" altLang="en-US" dirty="0"/>
              <a:t>（</a:t>
            </a:r>
            <a:r>
              <a:rPr lang="en-US" altLang="zh-TW" dirty="0"/>
              <a:t>Extended ASCII</a:t>
            </a:r>
            <a:r>
              <a:rPr lang="zh-TW" altLang="en-US" dirty="0"/>
              <a:t>，延伸美國標準資訊交換碼）是將</a:t>
            </a:r>
            <a:r>
              <a:rPr lang="en-US" altLang="zh-TW" dirty="0"/>
              <a:t>ASCII</a:t>
            </a:r>
            <a:r>
              <a:rPr lang="zh-TW" altLang="en-US" dirty="0"/>
              <a:t>碼由</a:t>
            </a:r>
            <a:r>
              <a:rPr lang="en-US" altLang="zh-TW" dirty="0"/>
              <a:t>7</a:t>
            </a:r>
            <a:r>
              <a:rPr lang="zh-TW" altLang="en-US" dirty="0"/>
              <a:t>位擴充為</a:t>
            </a:r>
            <a:r>
              <a:rPr lang="en-US" altLang="zh-TW" dirty="0"/>
              <a:t>8</a:t>
            </a:r>
            <a:r>
              <a:rPr lang="zh-TW" altLang="en-US" dirty="0"/>
              <a:t>位元而成。</a:t>
            </a:r>
            <a:endParaRPr lang="en-US" altLang="zh-TW" dirty="0"/>
          </a:p>
          <a:p>
            <a:pPr>
              <a:defRPr/>
            </a:pPr>
            <a:endParaRPr lang="en-US" altLang="zh-TW" dirty="0"/>
          </a:p>
          <a:p>
            <a:pPr>
              <a:defRPr/>
            </a:pPr>
            <a:r>
              <a:rPr lang="en-US" altLang="zh-TW" dirty="0"/>
              <a:t>EASCII</a:t>
            </a:r>
            <a:r>
              <a:rPr lang="zh-TW" altLang="en-US" dirty="0"/>
              <a:t>的內碼是由</a:t>
            </a:r>
            <a:r>
              <a:rPr lang="en-US" altLang="zh-TW" dirty="0"/>
              <a:t>0</a:t>
            </a:r>
            <a:r>
              <a:rPr lang="zh-TW" altLang="en-US" dirty="0"/>
              <a:t>到</a:t>
            </a:r>
            <a:r>
              <a:rPr lang="en-US" altLang="zh-TW" dirty="0"/>
              <a:t>255</a:t>
            </a:r>
            <a:r>
              <a:rPr lang="zh-TW" altLang="en-US" dirty="0"/>
              <a:t>共有</a:t>
            </a:r>
            <a:r>
              <a:rPr lang="en-US" altLang="zh-TW" dirty="0"/>
              <a:t>256</a:t>
            </a:r>
            <a:r>
              <a:rPr lang="zh-TW" altLang="en-US" dirty="0"/>
              <a:t>個字元組成。</a:t>
            </a:r>
            <a:endParaRPr lang="en-US" altLang="zh-TW" dirty="0"/>
          </a:p>
          <a:p>
            <a:pPr>
              <a:defRPr/>
            </a:pPr>
            <a:endParaRPr lang="en-US" altLang="zh-TW" dirty="0"/>
          </a:p>
          <a:p>
            <a:pPr>
              <a:defRPr/>
            </a:pPr>
            <a:r>
              <a:rPr lang="en-US" altLang="zh-TW" sz="1600" dirty="0"/>
              <a:t>EASCII</a:t>
            </a:r>
            <a:r>
              <a:rPr lang="zh-TW" altLang="en-US" sz="1600" dirty="0"/>
              <a:t>碼比</a:t>
            </a:r>
            <a:r>
              <a:rPr lang="en-US" altLang="zh-TW" sz="1600" dirty="0"/>
              <a:t>ASCII</a:t>
            </a:r>
            <a:r>
              <a:rPr lang="zh-TW" altLang="en-US" sz="1600" dirty="0"/>
              <a:t>碼擴充出來的符號包括</a:t>
            </a:r>
            <a:r>
              <a:rPr lang="zh-TW" altLang="en-US" sz="1600" b="1" dirty="0">
                <a:solidFill>
                  <a:srgbClr val="FF0000"/>
                </a:solidFill>
                <a:effectLst>
                  <a:outerShdw blurRad="38100" dist="38100" dir="2700000" algn="tl">
                    <a:srgbClr val="000000">
                      <a:alpha val="43137"/>
                    </a:srgbClr>
                  </a:outerShdw>
                </a:effectLst>
              </a:rPr>
              <a:t>表格符號、計算符號、希臘字母和特殊的拉丁符號</a:t>
            </a:r>
            <a:r>
              <a:rPr lang="zh-TW" altLang="en-US" sz="1600" dirty="0"/>
              <a:t>。</a:t>
            </a:r>
            <a:endParaRPr lang="en-US" altLang="zh-TW" sz="1600" dirty="0"/>
          </a:p>
          <a:p>
            <a:pPr>
              <a:defRPr/>
            </a:pPr>
            <a:r>
              <a:rPr lang="en-US" altLang="zh-TW" sz="1600" dirty="0"/>
              <a:t>https://zh.wikipedia.org/wiki/EASCII</a:t>
            </a:r>
            <a:endParaRPr lang="zh-TW" altLang="en-US" sz="1600" dirty="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17</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85528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73152" y="0"/>
            <a:ext cx="9221089"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38917" name="矩形 4"/>
          <p:cNvSpPr>
            <a:spLocks noChangeArrowheads="1"/>
          </p:cNvSpPr>
          <p:nvPr/>
        </p:nvSpPr>
        <p:spPr bwMode="auto">
          <a:xfrm>
            <a:off x="2743200" y="3886200"/>
            <a:ext cx="4230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ASCII</a:t>
            </a:r>
            <a:r>
              <a:rPr lang="zh-TW" altLang="en-US" sz="4000">
                <a:solidFill>
                  <a:schemeClr val="bg1"/>
                </a:solidFill>
                <a:latin typeface="Arial" pitchFamily="34" charset="0"/>
              </a:rPr>
              <a:t> 編碼與解碼</a:t>
            </a:r>
            <a:endParaRPr lang="en-US" altLang="zh-TW" sz="4000">
              <a:solidFill>
                <a:schemeClr val="bg1"/>
              </a:solidFill>
              <a:latin typeface="Arial" pitchFamily="34" charset="0"/>
            </a:endParaRPr>
          </a:p>
        </p:txBody>
      </p:sp>
      <p:sp>
        <p:nvSpPr>
          <p:cNvPr id="38918" name="矩形 5"/>
          <p:cNvSpPr>
            <a:spLocks noChangeArrowheads="1"/>
          </p:cNvSpPr>
          <p:nvPr/>
        </p:nvSpPr>
        <p:spPr bwMode="auto">
          <a:xfrm>
            <a:off x="2720975"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dirty="0">
                <a:solidFill>
                  <a:schemeClr val="bg1"/>
                </a:solidFill>
                <a:latin typeface="Arial" pitchFamily="34" charset="0"/>
              </a:rPr>
              <a:t>體驗一下</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18</a:t>
            </a:fld>
            <a:endParaRPr lang="zh-TW" altLang="en-US"/>
          </a:p>
        </p:txBody>
      </p:sp>
    </p:spTree>
    <p:extLst>
      <p:ext uri="{BB962C8B-B14F-4D97-AF65-F5344CB8AC3E}">
        <p14:creationId xmlns:p14="http://schemas.microsoft.com/office/powerpoint/2010/main" val="3106638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9" name="圖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220" y="4417132"/>
            <a:ext cx="21732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620337" y="131763"/>
            <a:ext cx="7886700" cy="1325563"/>
          </a:xfrm>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1054100" y="2438400"/>
            <a:ext cx="2667000" cy="533400"/>
          </a:xfrm>
        </p:spPr>
        <p:txBody>
          <a:bodyPr/>
          <a:lstStyle/>
          <a:p>
            <a:pPr marL="0" indent="0">
              <a:buFont typeface="Wingdings" pitchFamily="2" charset="2"/>
              <a:buNone/>
              <a:defRPr/>
            </a:pPr>
            <a:r>
              <a:rPr lang="en-US" altLang="zh-TW" dirty="0"/>
              <a:t>Text to Morse</a:t>
            </a:r>
            <a:endParaRPr lang="zh-TW" altLang="en-US" dirty="0"/>
          </a:p>
        </p:txBody>
      </p:sp>
      <p:sp>
        <p:nvSpPr>
          <p:cNvPr id="4" name="矩形 3"/>
          <p:cNvSpPr/>
          <p:nvPr/>
        </p:nvSpPr>
        <p:spPr>
          <a:xfrm>
            <a:off x="377825" y="3055938"/>
            <a:ext cx="1416050" cy="1570037"/>
          </a:xfrm>
          <a:prstGeom prst="rect">
            <a:avLst/>
          </a:prstGeom>
          <a:solidFill>
            <a:schemeClr val="accent1">
              <a:lumMod val="90000"/>
            </a:schemeClr>
          </a:solidFill>
        </p:spPr>
        <p:txBody>
          <a:bodyPr wrap="none">
            <a:spAutoFit/>
          </a:bodyPr>
          <a:lstStyle/>
          <a:p>
            <a:pPr>
              <a:defRPr/>
            </a:pPr>
            <a:r>
              <a:rPr lang="en-US" altLang="zh-TW" sz="4800" dirty="0"/>
              <a:t>Text</a:t>
            </a:r>
          </a:p>
          <a:p>
            <a:pPr>
              <a:defRPr/>
            </a:pPr>
            <a:r>
              <a:rPr lang="zh-TW" altLang="en-US" sz="4800" dirty="0"/>
              <a:t>文字</a:t>
            </a:r>
          </a:p>
        </p:txBody>
      </p:sp>
      <p:sp>
        <p:nvSpPr>
          <p:cNvPr id="5" name="矩形 4"/>
          <p:cNvSpPr/>
          <p:nvPr/>
        </p:nvSpPr>
        <p:spPr>
          <a:xfrm>
            <a:off x="5178425" y="3079750"/>
            <a:ext cx="3541713" cy="1568450"/>
          </a:xfrm>
          <a:prstGeom prst="rect">
            <a:avLst/>
          </a:prstGeom>
          <a:solidFill>
            <a:schemeClr val="accent1">
              <a:lumMod val="90000"/>
            </a:schemeClr>
          </a:solidFill>
        </p:spPr>
        <p:txBody>
          <a:bodyPr wrap="none">
            <a:spAutoFit/>
          </a:bodyPr>
          <a:lstStyle/>
          <a:p>
            <a:pPr>
              <a:defRPr/>
            </a:pPr>
            <a:r>
              <a:rPr lang="en-US" altLang="zh-TW" sz="4800" dirty="0"/>
              <a:t>Morse Code</a:t>
            </a:r>
          </a:p>
          <a:p>
            <a:pPr>
              <a:defRPr/>
            </a:pPr>
            <a:r>
              <a:rPr lang="zh-TW" altLang="en-US" sz="4800" dirty="0"/>
              <a:t>摩斯電碼</a:t>
            </a:r>
          </a:p>
        </p:txBody>
      </p:sp>
      <p:cxnSp>
        <p:nvCxnSpPr>
          <p:cNvPr id="39942" name="直線單箭頭接點 6"/>
          <p:cNvCxnSpPr>
            <a:cxnSpLocks noChangeShapeType="1"/>
          </p:cNvCxnSpPr>
          <p:nvPr/>
        </p:nvCxnSpPr>
        <p:spPr bwMode="auto">
          <a:xfrm flipV="1">
            <a:off x="1793875" y="3657600"/>
            <a:ext cx="2555875" cy="7938"/>
          </a:xfrm>
          <a:prstGeom prst="straightConnector1">
            <a:avLst/>
          </a:prstGeom>
          <a:noFill/>
          <a:ln w="76200" algn="ctr">
            <a:solidFill>
              <a:srgbClr val="C0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43" name="直線單箭頭接點 7"/>
          <p:cNvCxnSpPr>
            <a:cxnSpLocks noChangeShapeType="1"/>
          </p:cNvCxnSpPr>
          <p:nvPr/>
        </p:nvCxnSpPr>
        <p:spPr bwMode="auto">
          <a:xfrm flipH="1">
            <a:off x="2978150" y="4267200"/>
            <a:ext cx="2200275" cy="0"/>
          </a:xfrm>
          <a:prstGeom prst="straightConnector1">
            <a:avLst/>
          </a:prstGeom>
          <a:noFill/>
          <a:ln w="76200" algn="ctr">
            <a:solidFill>
              <a:srgbClr val="00B05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內容版面配置區 2"/>
          <p:cNvSpPr txBox="1">
            <a:spLocks/>
          </p:cNvSpPr>
          <p:nvPr/>
        </p:nvSpPr>
        <p:spPr bwMode="auto">
          <a:xfrm>
            <a:off x="4197350" y="4683125"/>
            <a:ext cx="2667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kern="0" dirty="0"/>
              <a:t>Morse to Text</a:t>
            </a:r>
            <a:endParaRPr lang="zh-TW" altLang="en-US" kern="0" dirty="0"/>
          </a:p>
        </p:txBody>
      </p:sp>
      <p:sp>
        <p:nvSpPr>
          <p:cNvPr id="39945" name="矩形 10"/>
          <p:cNvSpPr>
            <a:spLocks noChangeArrowheads="1"/>
          </p:cNvSpPr>
          <p:nvPr/>
        </p:nvSpPr>
        <p:spPr bwMode="auto">
          <a:xfrm>
            <a:off x="1835150" y="32369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編碼</a:t>
            </a:r>
            <a:r>
              <a:rPr lang="en-US" altLang="zh-TW"/>
              <a:t>(encoding)</a:t>
            </a:r>
            <a:endParaRPr lang="zh-TW" altLang="en-US"/>
          </a:p>
        </p:txBody>
      </p:sp>
      <p:sp>
        <p:nvSpPr>
          <p:cNvPr id="39946" name="矩形 11"/>
          <p:cNvSpPr>
            <a:spLocks noChangeArrowheads="1"/>
          </p:cNvSpPr>
          <p:nvPr/>
        </p:nvSpPr>
        <p:spPr bwMode="auto">
          <a:xfrm>
            <a:off x="3455988" y="4325938"/>
            <a:ext cx="173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解碼</a:t>
            </a:r>
            <a:r>
              <a:rPr lang="en-US" altLang="zh-TW"/>
              <a:t>(decoding)</a:t>
            </a:r>
            <a:endParaRPr lang="zh-TW" altLang="en-US"/>
          </a:p>
        </p:txBody>
      </p:sp>
      <p:sp>
        <p:nvSpPr>
          <p:cNvPr id="13" name="內容版面配置區 2"/>
          <p:cNvSpPr txBox="1">
            <a:spLocks/>
          </p:cNvSpPr>
          <p:nvPr/>
        </p:nvSpPr>
        <p:spPr bwMode="auto">
          <a:xfrm>
            <a:off x="387350" y="1195388"/>
            <a:ext cx="4641850" cy="1281112"/>
          </a:xfrm>
          <a:prstGeom prst="rect">
            <a:avLst/>
          </a:prstGeom>
          <a:solidFill>
            <a:schemeClr val="accent3">
              <a:lumMod val="95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8000" b="1" kern="0" dirty="0">
                <a:solidFill>
                  <a:srgbClr val="FF0000"/>
                </a:solidFill>
                <a:effectLst>
                  <a:outerShdw blurRad="38100" dist="38100" dir="2700000" algn="tl">
                    <a:srgbClr val="000000">
                      <a:alpha val="43137"/>
                    </a:srgbClr>
                  </a:outerShdw>
                </a:effectLst>
              </a:rPr>
              <a:t>I</a:t>
            </a:r>
            <a:r>
              <a:rPr lang="en-US" altLang="zh-TW" sz="8000" kern="0" dirty="0"/>
              <a:t> </a:t>
            </a:r>
            <a:r>
              <a:rPr lang="en-US" altLang="zh-TW" sz="8000" kern="0" dirty="0">
                <a:solidFill>
                  <a:srgbClr val="00B050"/>
                </a:solidFill>
              </a:rPr>
              <a:t>l</a:t>
            </a:r>
            <a:r>
              <a:rPr lang="en-US" altLang="zh-TW" sz="8000" kern="0" dirty="0">
                <a:solidFill>
                  <a:srgbClr val="0066CC"/>
                </a:solidFill>
              </a:rPr>
              <a:t>o</a:t>
            </a:r>
            <a:r>
              <a:rPr lang="en-US" altLang="zh-TW" sz="8000" b="1" kern="0" dirty="0">
                <a:solidFill>
                  <a:srgbClr val="C00000"/>
                </a:solidFill>
                <a:effectLst>
                  <a:outerShdw blurRad="38100" dist="38100" dir="2700000" algn="tl">
                    <a:srgbClr val="000000">
                      <a:alpha val="43137"/>
                    </a:srgbClr>
                  </a:outerShdw>
                </a:effectLst>
              </a:rPr>
              <a:t>v</a:t>
            </a:r>
            <a:r>
              <a:rPr lang="en-US" altLang="zh-TW" sz="8000" b="1" kern="0" dirty="0">
                <a:solidFill>
                  <a:srgbClr val="002060"/>
                </a:solidFill>
                <a:effectLst>
                  <a:outerShdw blurRad="38100" dist="38100" dir="2700000" algn="tl">
                    <a:srgbClr val="000000">
                      <a:alpha val="43137"/>
                    </a:srgbClr>
                  </a:outerShdw>
                </a:effectLst>
              </a:rPr>
              <a:t>e</a:t>
            </a:r>
            <a:r>
              <a:rPr lang="en-US" altLang="zh-TW" sz="8000" kern="0" dirty="0"/>
              <a:t> you</a:t>
            </a:r>
            <a:endParaRPr lang="zh-TW" altLang="en-US" sz="8000" kern="0" dirty="0"/>
          </a:p>
          <a:p>
            <a:pPr>
              <a:defRPr/>
            </a:pPr>
            <a:endParaRPr lang="zh-TW" altLang="en-US" kern="0" dirty="0"/>
          </a:p>
        </p:txBody>
      </p:sp>
      <p:sp>
        <p:nvSpPr>
          <p:cNvPr id="14" name="矩形 13"/>
          <p:cNvSpPr/>
          <p:nvPr/>
        </p:nvSpPr>
        <p:spPr>
          <a:xfrm>
            <a:off x="4646613" y="2420938"/>
            <a:ext cx="4437062" cy="585787"/>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sp>
        <p:nvSpPr>
          <p:cNvPr id="6" name="投影片編號版面配置區 5"/>
          <p:cNvSpPr>
            <a:spLocks noGrp="1"/>
          </p:cNvSpPr>
          <p:nvPr>
            <p:ph type="sldNum" sz="quarter" idx="12"/>
          </p:nvPr>
        </p:nvSpPr>
        <p:spPr/>
        <p:txBody>
          <a:bodyPr/>
          <a:lstStyle/>
          <a:p>
            <a:fld id="{D148A95B-E78A-43D3-83C9-357D8C7DE65E}" type="slidenum">
              <a:rPr lang="zh-TW" altLang="en-US" smtClean="0"/>
              <a:t>19</a:t>
            </a:fld>
            <a:endParaRPr lang="zh-TW" altLang="en-US"/>
          </a:p>
        </p:txBody>
      </p:sp>
      <p:pic>
        <p:nvPicPr>
          <p:cNvPr id="15" name="圖片 1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657796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課程宗旨</a:t>
            </a:r>
          </a:p>
        </p:txBody>
      </p:sp>
      <p:sp>
        <p:nvSpPr>
          <p:cNvPr id="3" name="內容版面配置區 2"/>
          <p:cNvSpPr>
            <a:spLocks noGrp="1"/>
          </p:cNvSpPr>
          <p:nvPr>
            <p:ph idx="1"/>
          </p:nvPr>
        </p:nvSpPr>
        <p:spPr/>
        <p:txBody>
          <a:bodyPr/>
          <a:lstStyle/>
          <a:p>
            <a:r>
              <a:rPr lang="zh-TW" altLang="en-US" dirty="0"/>
              <a:t>本課程將教授資訊科技常見的不同編碼與解碼，包括</a:t>
            </a:r>
            <a:r>
              <a:rPr lang="en-US" altLang="zh-TW" dirty="0"/>
              <a:t>ASCII</a:t>
            </a:r>
            <a:r>
              <a:rPr lang="zh-TW" altLang="en-US" dirty="0"/>
              <a:t>及</a:t>
            </a:r>
            <a:r>
              <a:rPr lang="en-US" altLang="zh-TW" dirty="0"/>
              <a:t>Base64</a:t>
            </a:r>
            <a:r>
              <a:rPr lang="zh-TW" altLang="en-US" dirty="0"/>
              <a:t>編碼與解碼的基本觀念</a:t>
            </a:r>
            <a:endParaRPr lang="en-US" altLang="zh-TW" dirty="0"/>
          </a:p>
          <a:p>
            <a:r>
              <a:rPr lang="zh-TW" altLang="en-US" dirty="0"/>
              <a:t>本課程將以線上工具講授實際編碼與解碼的作法。</a:t>
            </a:r>
          </a:p>
          <a:p>
            <a:r>
              <a:rPr lang="zh-TW" altLang="en-US" dirty="0"/>
              <a:t>本課程將使用ＣＴＦ平台上的題目進行實際編碼與解碼。</a:t>
            </a:r>
          </a:p>
          <a:p>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189199"/>
            <a:ext cx="9232776" cy="675546"/>
          </a:xfrm>
          <a:prstGeom prst="rect">
            <a:avLst/>
          </a:prstGeom>
        </p:spPr>
      </p:pic>
    </p:spTree>
    <p:extLst>
      <p:ext uri="{BB962C8B-B14F-4D97-AF65-F5344CB8AC3E}">
        <p14:creationId xmlns:p14="http://schemas.microsoft.com/office/powerpoint/2010/main" val="594399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34937"/>
            <a:ext cx="7886700" cy="1325563"/>
          </a:xfrm>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pic>
        <p:nvPicPr>
          <p:cNvPr id="50178" name="Picture 2" descr="https://upload.wikimedia.org/wikipedia/commons/thumb/b/b5/International_Morse_Code.svg/315px-International_Morse_Code.svg.png"/>
          <p:cNvPicPr>
            <a:picLocks noGrp="1" noChangeAspect="1" noChangeArrowheads="1"/>
          </p:cNvPicPr>
          <p:nvPr>
            <p:ph idx="1"/>
          </p:nvPr>
        </p:nvPicPr>
        <p:blipFill>
          <a:blip r:embed="rId2"/>
          <a:srcRect/>
          <a:stretch>
            <a:fillRect/>
          </a:stretch>
        </p:blipFill>
        <p:spPr>
          <a:xfrm>
            <a:off x="4572000" y="1066800"/>
            <a:ext cx="4197350" cy="5410200"/>
          </a:xfrm>
          <a:extLst>
            <a:ext uri="{909E8E84-426E-40DD-AFC4-6F175D3DCCD1}">
              <a14:hiddenFill xmlns:a14="http://schemas.microsoft.com/office/drawing/2010/main">
                <a:solidFill>
                  <a:srgbClr val="FFFFFF"/>
                </a:solidFill>
              </a14:hiddenFill>
            </a:ext>
          </a:extLst>
        </p:spPr>
      </p:pic>
      <p:sp>
        <p:nvSpPr>
          <p:cNvPr id="6" name="矩形 5"/>
          <p:cNvSpPr/>
          <p:nvPr/>
        </p:nvSpPr>
        <p:spPr>
          <a:xfrm>
            <a:off x="319088" y="1641475"/>
            <a:ext cx="4038600" cy="2862263"/>
          </a:xfrm>
          <a:prstGeom prst="rect">
            <a:avLst/>
          </a:prstGeom>
        </p:spPr>
        <p:txBody>
          <a:bodyPr>
            <a:spAutoFit/>
          </a:bodyPr>
          <a:lstStyle/>
          <a:p>
            <a:pPr>
              <a:defRPr/>
            </a:pPr>
            <a:r>
              <a:rPr lang="en-US" altLang="zh-TW" dirty="0"/>
              <a:t>Morse code is a </a:t>
            </a:r>
            <a:r>
              <a:rPr lang="en-US" altLang="zh-TW" b="1" dirty="0">
                <a:solidFill>
                  <a:srgbClr val="FF0000"/>
                </a:solidFill>
                <a:effectLst>
                  <a:outerShdw blurRad="38100" dist="38100" dir="2700000" algn="tl">
                    <a:srgbClr val="000000">
                      <a:alpha val="43137"/>
                    </a:srgbClr>
                  </a:outerShdw>
                </a:effectLst>
              </a:rPr>
              <a:t>character encoding</a:t>
            </a:r>
            <a:r>
              <a:rPr lang="en-US" altLang="zh-TW" dirty="0"/>
              <a:t> scheme used in</a:t>
            </a:r>
            <a:r>
              <a:rPr lang="en-US" altLang="zh-TW" b="1" dirty="0">
                <a:solidFill>
                  <a:srgbClr val="00B050"/>
                </a:solidFill>
                <a:effectLst>
                  <a:outerShdw blurRad="38100" dist="38100" dir="2700000" algn="tl">
                    <a:srgbClr val="000000">
                      <a:alpha val="43137"/>
                    </a:srgbClr>
                  </a:outerShdw>
                </a:effectLst>
              </a:rPr>
              <a:t> telecommunication </a:t>
            </a:r>
            <a:r>
              <a:rPr lang="en-US" altLang="zh-TW" dirty="0"/>
              <a:t>that encodes text characters as standardized sequences of two different signal durations called dots and dashes or </a:t>
            </a:r>
            <a:r>
              <a:rPr lang="en-US" altLang="zh-TW" dirty="0" err="1"/>
              <a:t>dits</a:t>
            </a:r>
            <a:r>
              <a:rPr lang="en-US" altLang="zh-TW" dirty="0"/>
              <a:t> and dahs.</a:t>
            </a:r>
          </a:p>
          <a:p>
            <a:pPr>
              <a:defRPr/>
            </a:pPr>
            <a:endParaRPr lang="en-US" altLang="zh-TW" dirty="0"/>
          </a:p>
          <a:p>
            <a:pPr>
              <a:defRPr/>
            </a:pPr>
            <a:r>
              <a:rPr lang="en-US" altLang="zh-TW" dirty="0"/>
              <a:t>Morse code is named for Samuel F. B. Morse, an inventor of the telegraph.</a:t>
            </a:r>
          </a:p>
        </p:txBody>
      </p:sp>
      <p:sp>
        <p:nvSpPr>
          <p:cNvPr id="40965" name="矩形 6"/>
          <p:cNvSpPr>
            <a:spLocks noChangeArrowheads="1"/>
          </p:cNvSpPr>
          <p:nvPr/>
        </p:nvSpPr>
        <p:spPr bwMode="auto">
          <a:xfrm>
            <a:off x="454025" y="5562600"/>
            <a:ext cx="3335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HOW IT WORKS: Morse Code</a:t>
            </a:r>
            <a:endParaRPr lang="zh-TW" altLang="en-US"/>
          </a:p>
        </p:txBody>
      </p:sp>
      <p:sp>
        <p:nvSpPr>
          <p:cNvPr id="40966" name="矩形 7"/>
          <p:cNvSpPr>
            <a:spLocks noChangeArrowheads="1"/>
          </p:cNvSpPr>
          <p:nvPr/>
        </p:nvSpPr>
        <p:spPr bwMode="auto">
          <a:xfrm>
            <a:off x="454025" y="5956300"/>
            <a:ext cx="3517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https://www.youtube.com/watch?v=xsDk5_bktFo</a:t>
            </a:r>
            <a:endParaRPr lang="zh-TW" altLang="en-US" sz="1200"/>
          </a:p>
        </p:txBody>
      </p:sp>
      <p:sp>
        <p:nvSpPr>
          <p:cNvPr id="9" name="矩形 8"/>
          <p:cNvSpPr/>
          <p:nvPr/>
        </p:nvSpPr>
        <p:spPr>
          <a:xfrm>
            <a:off x="466725" y="5099050"/>
            <a:ext cx="1946275" cy="369888"/>
          </a:xfrm>
          <a:prstGeom prst="rect">
            <a:avLst/>
          </a:prstGeom>
          <a:solidFill>
            <a:schemeClr val="accent5">
              <a:lumMod val="10000"/>
            </a:schemeClr>
          </a:solidFill>
        </p:spPr>
        <p:txBody>
          <a:bodyPr wrap="none">
            <a:spAutoFit/>
          </a:bodyPr>
          <a:lstStyle/>
          <a:p>
            <a:pPr>
              <a:defRPr/>
            </a:pPr>
            <a:r>
              <a:rPr lang="en-US" altLang="zh-TW" dirty="0" err="1">
                <a:solidFill>
                  <a:srgbClr val="FFFF00"/>
                </a:solidFill>
              </a:rPr>
              <a:t>Youtube</a:t>
            </a:r>
            <a:r>
              <a:rPr lang="zh-TW" altLang="en-US" dirty="0">
                <a:solidFill>
                  <a:srgbClr val="FFFF00"/>
                </a:solidFill>
              </a:rPr>
              <a:t>影片學習</a:t>
            </a:r>
            <a:endParaRPr lang="en-US" altLang="zh-TW" dirty="0">
              <a:solidFill>
                <a:srgbClr val="FFFF00"/>
              </a:solidFill>
            </a:endParaRPr>
          </a:p>
        </p:txBody>
      </p:sp>
      <p:sp>
        <p:nvSpPr>
          <p:cNvPr id="40968" name="矩形 9"/>
          <p:cNvSpPr>
            <a:spLocks noChangeArrowheads="1"/>
          </p:cNvSpPr>
          <p:nvPr/>
        </p:nvSpPr>
        <p:spPr bwMode="auto">
          <a:xfrm>
            <a:off x="304800" y="1066800"/>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800"/>
              <a:t>Morse Code</a:t>
            </a:r>
            <a:r>
              <a:rPr lang="zh-TW" altLang="en-US" sz="2800"/>
              <a:t>  摩斯電碼</a:t>
            </a:r>
          </a:p>
        </p:txBody>
      </p:sp>
      <p:sp>
        <p:nvSpPr>
          <p:cNvPr id="40969" name="矩形 10"/>
          <p:cNvSpPr>
            <a:spLocks noChangeArrowheads="1"/>
          </p:cNvSpPr>
          <p:nvPr/>
        </p:nvSpPr>
        <p:spPr bwMode="auto">
          <a:xfrm>
            <a:off x="304800" y="4579938"/>
            <a:ext cx="38671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https://en.wikipedia.org/wiki/Morse_code</a:t>
            </a:r>
            <a:endParaRPr lang="zh-TW" altLang="en-US" sz="160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20</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08899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165979"/>
            <a:ext cx="7886700" cy="1325563"/>
          </a:xfrm>
        </p:spPr>
        <p:txBody>
          <a:bodyPr/>
          <a:lstStyle/>
          <a:p>
            <a:pPr>
              <a:defRPr/>
            </a:pPr>
            <a:r>
              <a:rPr lang="zh-TW" altLang="en-US" dirty="0"/>
              <a:t>練習</a:t>
            </a:r>
            <a:r>
              <a:rPr lang="en-US" altLang="zh-TW" dirty="0"/>
              <a:t>1: Morse encoding</a:t>
            </a:r>
            <a:endParaRPr lang="zh-TW" altLang="en-US" dirty="0"/>
          </a:p>
        </p:txBody>
      </p:sp>
      <p:sp>
        <p:nvSpPr>
          <p:cNvPr id="3" name="內容版面配置區 2"/>
          <p:cNvSpPr>
            <a:spLocks noGrp="1"/>
          </p:cNvSpPr>
          <p:nvPr>
            <p:ph sz="half" idx="1"/>
          </p:nvPr>
        </p:nvSpPr>
        <p:spPr>
          <a:xfrm>
            <a:off x="415925" y="2981325"/>
            <a:ext cx="4114800" cy="1295400"/>
          </a:xfrm>
        </p:spPr>
        <p:txBody>
          <a:bodyPr/>
          <a:lstStyle/>
          <a:p>
            <a:pPr marL="0" indent="0">
              <a:buFont typeface="Wingdings" pitchFamily="2" charset="2"/>
              <a:buNone/>
              <a:defRPr/>
            </a:pPr>
            <a:r>
              <a:rPr lang="en-US" altLang="zh-TW" sz="7200" dirty="0"/>
              <a:t>I love you</a:t>
            </a:r>
            <a:endParaRPr lang="zh-TW" altLang="en-US" sz="72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41989" name="矩形 6"/>
          <p:cNvSpPr>
            <a:spLocks noChangeArrowheads="1"/>
          </p:cNvSpPr>
          <p:nvPr/>
        </p:nvSpPr>
        <p:spPr bwMode="auto">
          <a:xfrm>
            <a:off x="388938" y="2295525"/>
            <a:ext cx="418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800"/>
              <a:t>完成底下</a:t>
            </a:r>
            <a:r>
              <a:rPr lang="en-US" altLang="zh-TW" sz="2800"/>
              <a:t>Morse encoding</a:t>
            </a:r>
            <a:endParaRPr lang="zh-TW" altLang="en-US" sz="280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21</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53824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262817"/>
            <a:ext cx="7886700" cy="1325563"/>
          </a:xfrm>
        </p:spPr>
        <p:txBody>
          <a:bodyPr/>
          <a:lstStyle/>
          <a:p>
            <a:pPr>
              <a:defRPr/>
            </a:pPr>
            <a:r>
              <a:rPr lang="zh-TW" altLang="en-US" dirty="0"/>
              <a:t>練習</a:t>
            </a:r>
            <a:r>
              <a:rPr lang="en-US" altLang="zh-TW" dirty="0"/>
              <a:t>1: Morse encoding</a:t>
            </a:r>
            <a:endParaRPr lang="zh-TW" altLang="en-US" dirty="0"/>
          </a:p>
        </p:txBody>
      </p:sp>
      <p:sp>
        <p:nvSpPr>
          <p:cNvPr id="3" name="內容版面配置區 2"/>
          <p:cNvSpPr>
            <a:spLocks noGrp="1"/>
          </p:cNvSpPr>
          <p:nvPr>
            <p:ph sz="half" idx="1"/>
          </p:nvPr>
        </p:nvSpPr>
        <p:spPr>
          <a:xfrm>
            <a:off x="304800" y="2286000"/>
            <a:ext cx="4727575" cy="1219200"/>
          </a:xfrm>
        </p:spPr>
        <p:txBody>
          <a:bodyPr/>
          <a:lstStyle/>
          <a:p>
            <a:pPr marL="0" indent="0">
              <a:buFont typeface="Wingdings" pitchFamily="2" charset="2"/>
              <a:buNone/>
              <a:defRPr/>
            </a:pPr>
            <a:r>
              <a:rPr lang="en-US" altLang="zh-TW" sz="8000" b="1" dirty="0">
                <a:solidFill>
                  <a:srgbClr val="FF0000"/>
                </a:solidFill>
                <a:effectLst>
                  <a:outerShdw blurRad="38100" dist="38100" dir="2700000" algn="tl">
                    <a:srgbClr val="000000">
                      <a:alpha val="43137"/>
                    </a:srgbClr>
                  </a:outerShdw>
                </a:effectLst>
              </a:rPr>
              <a:t>I</a:t>
            </a:r>
            <a:r>
              <a:rPr lang="en-US" altLang="zh-TW" sz="8000" dirty="0"/>
              <a:t> </a:t>
            </a:r>
            <a:r>
              <a:rPr lang="en-US" altLang="zh-TW" sz="8000" dirty="0">
                <a:solidFill>
                  <a:srgbClr val="00B050"/>
                </a:solidFill>
              </a:rPr>
              <a:t>l</a:t>
            </a:r>
            <a:r>
              <a:rPr lang="en-US" altLang="zh-TW" sz="8000" dirty="0">
                <a:solidFill>
                  <a:srgbClr val="0066CC"/>
                </a:solidFill>
              </a:rPr>
              <a:t>o</a:t>
            </a:r>
            <a:r>
              <a:rPr lang="en-US" altLang="zh-TW" sz="8000" b="1" dirty="0">
                <a:solidFill>
                  <a:srgbClr val="C00000"/>
                </a:solidFill>
                <a:effectLst>
                  <a:outerShdw blurRad="38100" dist="38100" dir="2700000" algn="tl">
                    <a:srgbClr val="000000">
                      <a:alpha val="43137"/>
                    </a:srgbClr>
                  </a:outerShdw>
                </a:effectLst>
              </a:rPr>
              <a:t>v</a:t>
            </a:r>
            <a:r>
              <a:rPr lang="en-US" altLang="zh-TW" sz="8000" b="1" dirty="0">
                <a:solidFill>
                  <a:srgbClr val="002060"/>
                </a:solidFill>
                <a:effectLst>
                  <a:outerShdw blurRad="38100" dist="38100" dir="2700000" algn="tl">
                    <a:srgbClr val="000000">
                      <a:alpha val="43137"/>
                    </a:srgbClr>
                  </a:outerShdw>
                </a:effectLst>
              </a:rPr>
              <a:t>e</a:t>
            </a:r>
            <a:r>
              <a:rPr lang="en-US" altLang="zh-TW" sz="8000" dirty="0"/>
              <a:t> you</a:t>
            </a:r>
            <a:endParaRPr lang="zh-TW" altLang="en-US" sz="8000" dirty="0"/>
          </a:p>
        </p:txBody>
      </p:sp>
      <p:pic>
        <p:nvPicPr>
          <p:cNvPr id="5" name="內容版面配置區 4"/>
          <p:cNvPicPr>
            <a:picLocks noGrp="1" noChangeAspect="1"/>
          </p:cNvPicPr>
          <p:nvPr>
            <p:ph sz="half" idx="2"/>
          </p:nvPr>
        </p:nvPicPr>
        <p:blipFill>
          <a:blip r:embed="rId2"/>
          <a:stretch>
            <a:fillRect/>
          </a:stretch>
        </p:blipFill>
        <p:spPr>
          <a:xfrm>
            <a:off x="4879975" y="1066800"/>
            <a:ext cx="3806825" cy="5211763"/>
          </a:xfrm>
        </p:spPr>
      </p:pic>
      <p:sp>
        <p:nvSpPr>
          <p:cNvPr id="6" name="矩形 5"/>
          <p:cNvSpPr/>
          <p:nvPr/>
        </p:nvSpPr>
        <p:spPr>
          <a:xfrm>
            <a:off x="263525" y="3938588"/>
            <a:ext cx="4437063" cy="584200"/>
          </a:xfrm>
          <a:prstGeom prst="rect">
            <a:avLst/>
          </a:prstGeom>
        </p:spPr>
        <p:txBody>
          <a:bodyPr wrap="none">
            <a:spAutoFit/>
          </a:bodyPr>
          <a:lstStyle/>
          <a:p>
            <a:pPr>
              <a:defRPr/>
            </a:pPr>
            <a:r>
              <a:rPr lang="en-US" altLang="zh-TW" sz="3200" b="1" dirty="0">
                <a:solidFill>
                  <a:srgbClr val="FF0000"/>
                </a:solidFill>
                <a:effectLst>
                  <a:outerShdw blurRad="38100" dist="38100" dir="2700000" algn="tl">
                    <a:srgbClr val="000000">
                      <a:alpha val="43137"/>
                    </a:srgbClr>
                  </a:outerShdw>
                </a:effectLst>
              </a:rPr>
              <a:t>..</a:t>
            </a:r>
            <a:r>
              <a:rPr lang="en-US" altLang="zh-TW" sz="3200" dirty="0"/>
              <a:t> / </a:t>
            </a:r>
            <a:r>
              <a:rPr lang="en-US" altLang="zh-TW" sz="3200" b="1" dirty="0">
                <a:solidFill>
                  <a:srgbClr val="00B050"/>
                </a:solidFill>
                <a:effectLst>
                  <a:outerShdw blurRad="38100" dist="38100" dir="2700000" algn="tl">
                    <a:srgbClr val="000000">
                      <a:alpha val="43137"/>
                    </a:srgbClr>
                  </a:outerShdw>
                </a:effectLst>
              </a:rPr>
              <a:t>.-..</a:t>
            </a:r>
            <a:r>
              <a:rPr lang="en-US" altLang="zh-TW" sz="3200" b="1" dirty="0">
                <a:solidFill>
                  <a:srgbClr val="0066CC"/>
                </a:solidFill>
                <a:effectLst>
                  <a:outerShdw blurRad="38100" dist="38100" dir="2700000" algn="tl">
                    <a:srgbClr val="000000">
                      <a:alpha val="43137"/>
                    </a:srgbClr>
                  </a:outerShdw>
                </a:effectLst>
              </a:rPr>
              <a:t> --- </a:t>
            </a:r>
            <a:r>
              <a:rPr lang="en-US" altLang="zh-TW" sz="3200" b="1" dirty="0">
                <a:solidFill>
                  <a:srgbClr val="C00000"/>
                </a:solidFill>
                <a:effectLst>
                  <a:outerShdw blurRad="38100" dist="38100" dir="2700000" algn="tl">
                    <a:srgbClr val="000000">
                      <a:alpha val="43137"/>
                    </a:srgbClr>
                  </a:outerShdw>
                </a:effectLst>
              </a:rPr>
              <a:t>...-</a:t>
            </a:r>
            <a:r>
              <a:rPr lang="en-US" altLang="zh-TW" sz="3200" dirty="0"/>
              <a:t> </a:t>
            </a:r>
            <a:r>
              <a:rPr lang="en-US" altLang="zh-TW" sz="3200" b="1" dirty="0">
                <a:solidFill>
                  <a:srgbClr val="002060"/>
                </a:solidFill>
                <a:effectLst>
                  <a:outerShdw blurRad="38100" dist="38100" dir="2700000" algn="tl">
                    <a:srgbClr val="000000">
                      <a:alpha val="43137"/>
                    </a:srgbClr>
                  </a:outerShdw>
                </a:effectLst>
              </a:rPr>
              <a:t>.</a:t>
            </a:r>
            <a:r>
              <a:rPr lang="en-US" altLang="zh-TW" sz="3200" dirty="0"/>
              <a:t> / -.-- --- ..-</a:t>
            </a:r>
            <a:endParaRPr lang="zh-TW" altLang="en-US" sz="3200"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22</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43194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解讀無字天書</a:t>
            </a:r>
          </a:p>
        </p:txBody>
      </p:sp>
      <p:sp>
        <p:nvSpPr>
          <p:cNvPr id="3" name="內容版面配置區 2"/>
          <p:cNvSpPr>
            <a:spLocks noGrp="1"/>
          </p:cNvSpPr>
          <p:nvPr>
            <p:ph idx="1"/>
          </p:nvPr>
        </p:nvSpPr>
        <p:spPr>
          <a:xfrm>
            <a:off x="457200" y="1524000"/>
            <a:ext cx="8534400" cy="4343400"/>
          </a:xfrm>
        </p:spPr>
        <p:txBody>
          <a:bodyPr/>
          <a:lstStyle/>
          <a:p>
            <a:pPr marL="0" indent="0">
              <a:buFont typeface="Wingdings" pitchFamily="2" charset="2"/>
              <a:buNone/>
              <a:defRPr/>
            </a:pPr>
            <a:r>
              <a:rPr lang="en-US" altLang="zh-TW" sz="1600" b="1" dirty="0">
                <a:effectLst>
                  <a:outerShdw blurRad="38100" dist="38100" dir="2700000" algn="tl">
                    <a:srgbClr val="000000">
                      <a:alpha val="43137"/>
                    </a:srgbClr>
                  </a:outerShdw>
                </a:effectLst>
              </a:rPr>
              <a:t>.-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a:t>
            </a:r>
            <a:endParaRPr lang="zh-TW" altLang="en-US" sz="1600" b="1" dirty="0">
              <a:effectLst>
                <a:outerShdw blurRad="38100" dist="38100" dir="2700000" algn="tl">
                  <a:srgbClr val="000000">
                    <a:alpha val="43137"/>
                  </a:srgbClr>
                </a:outerShdw>
              </a:effectLst>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23</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115458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207168"/>
            <a:ext cx="7886700" cy="1325563"/>
          </a:xfrm>
        </p:spPr>
        <p:txBody>
          <a:bodyPr/>
          <a:lstStyle/>
          <a:p>
            <a:pPr>
              <a:defRPr/>
            </a:pPr>
            <a:r>
              <a:rPr lang="en-US" altLang="zh-TW" dirty="0"/>
              <a:t>Morse encoding</a:t>
            </a:r>
            <a:endParaRPr lang="zh-TW" altLang="en-US" dirty="0"/>
          </a:p>
        </p:txBody>
      </p:sp>
      <p:sp>
        <p:nvSpPr>
          <p:cNvPr id="45059" name="矩形 3"/>
          <p:cNvSpPr>
            <a:spLocks noChangeArrowheads="1"/>
          </p:cNvSpPr>
          <p:nvPr/>
        </p:nvSpPr>
        <p:spPr bwMode="auto">
          <a:xfrm>
            <a:off x="3972017" y="5426868"/>
            <a:ext cx="5030787" cy="6461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Morse Code Translator</a:t>
            </a:r>
          </a:p>
          <a:p>
            <a:r>
              <a:rPr lang="en-US" altLang="zh-TW" dirty="0"/>
              <a:t>https://morsecode.scphillips.com/translator.html</a:t>
            </a:r>
            <a:endParaRPr lang="zh-TW" altLang="en-US" dirty="0"/>
          </a:p>
        </p:txBody>
      </p:sp>
      <p:pic>
        <p:nvPicPr>
          <p:cNvPr id="5" name="內容版面配置區 4"/>
          <p:cNvPicPr>
            <a:picLocks noGrp="1" noChangeAspect="1"/>
          </p:cNvPicPr>
          <p:nvPr>
            <p:ph sz="half" idx="4294967295"/>
          </p:nvPr>
        </p:nvPicPr>
        <p:blipFill>
          <a:blip r:embed="rId2"/>
          <a:stretch>
            <a:fillRect/>
          </a:stretch>
        </p:blipFill>
        <p:spPr>
          <a:xfrm>
            <a:off x="4879976" y="1066800"/>
            <a:ext cx="3214870" cy="4401343"/>
          </a:xfrm>
        </p:spPr>
      </p:pic>
      <p:sp>
        <p:nvSpPr>
          <p:cNvPr id="45061" name="矩形 5"/>
          <p:cNvSpPr>
            <a:spLocks noChangeArrowheads="1"/>
          </p:cNvSpPr>
          <p:nvPr/>
        </p:nvSpPr>
        <p:spPr bwMode="auto">
          <a:xfrm>
            <a:off x="307975" y="1571625"/>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The Waste Land</a:t>
            </a:r>
            <a:r>
              <a:rPr lang="zh-TW" altLang="en-US" dirty="0"/>
              <a:t>  </a:t>
            </a:r>
            <a:endParaRPr lang="en-US" altLang="zh-TW" dirty="0"/>
          </a:p>
          <a:p>
            <a:r>
              <a:rPr lang="en-US" altLang="zh-TW" dirty="0"/>
              <a:t>BY T. S. ELIOT</a:t>
            </a:r>
          </a:p>
          <a:p>
            <a:r>
              <a:rPr lang="en-US" altLang="zh-TW" dirty="0"/>
              <a:t>              I. The Burial of the Dead</a:t>
            </a:r>
          </a:p>
          <a:p>
            <a:endParaRPr lang="en-US" altLang="zh-TW" dirty="0"/>
          </a:p>
          <a:p>
            <a:r>
              <a:rPr lang="en-US" altLang="zh-TW" sz="1200" dirty="0"/>
              <a:t>  April is the </a:t>
            </a:r>
            <a:r>
              <a:rPr lang="en-US" altLang="zh-TW" sz="1200" dirty="0" err="1"/>
              <a:t>cruellest</a:t>
            </a:r>
            <a:r>
              <a:rPr lang="en-US" altLang="zh-TW" sz="1200" dirty="0"/>
              <a:t> month, breeding</a:t>
            </a:r>
          </a:p>
          <a:p>
            <a:r>
              <a:rPr lang="en-US" altLang="zh-TW" sz="1200" dirty="0"/>
              <a:t>Lilacs out of the dead land, mixing</a:t>
            </a:r>
          </a:p>
          <a:p>
            <a:r>
              <a:rPr lang="en-US" altLang="zh-TW" sz="1200" dirty="0"/>
              <a:t>Memory and desire, stirring</a:t>
            </a:r>
          </a:p>
          <a:p>
            <a:r>
              <a:rPr lang="en-US" altLang="zh-TW" sz="1200" dirty="0"/>
              <a:t>Dull roots with spring rain.</a:t>
            </a:r>
          </a:p>
          <a:p>
            <a:r>
              <a:rPr lang="en-US" altLang="zh-TW" sz="1200" dirty="0"/>
              <a:t>Winter kept us warm, covering</a:t>
            </a:r>
          </a:p>
          <a:p>
            <a:r>
              <a:rPr lang="en-US" altLang="zh-TW" sz="1200" dirty="0"/>
              <a:t>Earth in forgetful snow, feeding</a:t>
            </a:r>
          </a:p>
          <a:p>
            <a:r>
              <a:rPr lang="en-US" altLang="zh-TW" sz="1200" dirty="0"/>
              <a:t>A little life with dried tubers.</a:t>
            </a:r>
          </a:p>
          <a:p>
            <a:r>
              <a:rPr lang="en-US" altLang="zh-TW" sz="1200" dirty="0"/>
              <a:t>Summer surprised us, coming over the </a:t>
            </a:r>
            <a:r>
              <a:rPr lang="en-US" altLang="zh-TW" sz="1200" dirty="0" err="1"/>
              <a:t>Starnbergersee</a:t>
            </a:r>
            <a:endParaRPr lang="en-US" altLang="zh-TW" sz="1200" dirty="0"/>
          </a:p>
          <a:p>
            <a:r>
              <a:rPr lang="en-US" altLang="zh-TW" sz="1200" dirty="0"/>
              <a:t>With a shower of rain; we stopped in the colonnade,</a:t>
            </a:r>
          </a:p>
          <a:p>
            <a:r>
              <a:rPr lang="en-US" altLang="zh-TW" sz="1200" dirty="0"/>
              <a:t>And went on in sunlight, into the </a:t>
            </a:r>
            <a:r>
              <a:rPr lang="en-US" altLang="zh-TW" sz="1200" dirty="0" err="1"/>
              <a:t>Hofgarten</a:t>
            </a:r>
            <a:r>
              <a:rPr lang="en-US" altLang="zh-TW" sz="1200" dirty="0"/>
              <a:t>,</a:t>
            </a:r>
          </a:p>
          <a:p>
            <a:r>
              <a:rPr lang="en-US" altLang="zh-TW" sz="1200" dirty="0"/>
              <a:t>And drank coffee, and talked for an hour.</a:t>
            </a:r>
          </a:p>
          <a:p>
            <a:r>
              <a:rPr lang="en-US" altLang="zh-TW" sz="1200" dirty="0"/>
              <a:t>Bin gar </a:t>
            </a:r>
            <a:r>
              <a:rPr lang="en-US" altLang="zh-TW" sz="1200" dirty="0" err="1"/>
              <a:t>keine</a:t>
            </a:r>
            <a:r>
              <a:rPr lang="en-US" altLang="zh-TW" sz="1200" dirty="0"/>
              <a:t> </a:t>
            </a:r>
            <a:r>
              <a:rPr lang="en-US" altLang="zh-TW" sz="1200" dirty="0" err="1"/>
              <a:t>Russin</a:t>
            </a:r>
            <a:r>
              <a:rPr lang="en-US" altLang="zh-TW" sz="1200" dirty="0"/>
              <a:t>, </a:t>
            </a:r>
            <a:r>
              <a:rPr lang="en-US" altLang="zh-TW" sz="1200" dirty="0" err="1"/>
              <a:t>stamm</a:t>
            </a:r>
            <a:r>
              <a:rPr lang="en-US" altLang="zh-TW" sz="1200" dirty="0"/>
              <a:t>’ </a:t>
            </a:r>
            <a:r>
              <a:rPr lang="en-US" altLang="zh-TW" sz="1200" dirty="0" err="1"/>
              <a:t>aus</a:t>
            </a:r>
            <a:r>
              <a:rPr lang="en-US" altLang="zh-TW" sz="1200" dirty="0"/>
              <a:t> </a:t>
            </a:r>
            <a:r>
              <a:rPr lang="en-US" altLang="zh-TW" sz="1200" dirty="0" err="1"/>
              <a:t>Litauen</a:t>
            </a:r>
            <a:r>
              <a:rPr lang="en-US" altLang="zh-TW" sz="1200" dirty="0"/>
              <a:t>, </a:t>
            </a:r>
            <a:r>
              <a:rPr lang="en-US" altLang="zh-TW" sz="1200" dirty="0" err="1"/>
              <a:t>echt</a:t>
            </a:r>
            <a:r>
              <a:rPr lang="en-US" altLang="zh-TW" sz="1200" dirty="0"/>
              <a:t> </a:t>
            </a:r>
            <a:r>
              <a:rPr lang="en-US" altLang="zh-TW" sz="1200" dirty="0" err="1"/>
              <a:t>deutsch</a:t>
            </a:r>
            <a:r>
              <a:rPr lang="en-US" altLang="zh-TW" sz="1200" dirty="0"/>
              <a:t>.</a:t>
            </a:r>
          </a:p>
          <a:p>
            <a:r>
              <a:rPr lang="en-US" altLang="zh-TW" sz="1200" dirty="0"/>
              <a:t>And when we were children, staying at the arch-duke’s,</a:t>
            </a:r>
          </a:p>
          <a:p>
            <a:r>
              <a:rPr lang="en-US" altLang="zh-TW" sz="1200" dirty="0"/>
              <a:t>My cousin’s, he took me out on a sled,</a:t>
            </a:r>
          </a:p>
          <a:p>
            <a:r>
              <a:rPr lang="en-US" altLang="zh-TW" sz="1200" dirty="0"/>
              <a:t>And I was frightened. He said, Marie,</a:t>
            </a:r>
          </a:p>
          <a:p>
            <a:r>
              <a:rPr lang="en-US" altLang="zh-TW" sz="1200" dirty="0"/>
              <a:t>Marie, hold on tight. And down we went.</a:t>
            </a:r>
          </a:p>
          <a:p>
            <a:r>
              <a:rPr lang="en-US" altLang="zh-TW" sz="1200" dirty="0"/>
              <a:t>In the mountains, there you feel free.</a:t>
            </a:r>
          </a:p>
          <a:p>
            <a:r>
              <a:rPr lang="en-US" altLang="zh-TW" sz="1200" dirty="0"/>
              <a:t>I read, much of the night, and go south in the winter.</a:t>
            </a:r>
            <a:endParaRPr lang="zh-TW" altLang="en-US" sz="1200" dirty="0"/>
          </a:p>
        </p:txBody>
      </p:sp>
      <p:sp>
        <p:nvSpPr>
          <p:cNvPr id="45062" name="矩形 6"/>
          <p:cNvSpPr>
            <a:spLocks noChangeArrowheads="1"/>
          </p:cNvSpPr>
          <p:nvPr/>
        </p:nvSpPr>
        <p:spPr bwMode="auto">
          <a:xfrm>
            <a:off x="3706813" y="1474788"/>
            <a:ext cx="1173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a:t>
            </a:r>
            <a:r>
              <a:rPr lang="zh-TW" altLang="en-US"/>
              <a:t>荒原</a:t>
            </a:r>
            <a:r>
              <a:rPr lang="en-US" altLang="zh-TW"/>
              <a:t>》</a:t>
            </a:r>
            <a:r>
              <a:rPr lang="zh-TW" altLang="en-US"/>
              <a:t> </a:t>
            </a:r>
          </a:p>
        </p:txBody>
      </p:sp>
      <p:sp>
        <p:nvSpPr>
          <p:cNvPr id="45063" name="矩形 7"/>
          <p:cNvSpPr>
            <a:spLocks noChangeArrowheads="1"/>
          </p:cNvSpPr>
          <p:nvPr/>
        </p:nvSpPr>
        <p:spPr bwMode="auto">
          <a:xfrm>
            <a:off x="296863" y="11080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https://www.poetryfoundation.org/poems/47311/the-waste-land</a:t>
            </a:r>
            <a:endParaRPr lang="zh-TW" altLang="en-US" sz="120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24</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790221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46085" name="矩形 4"/>
          <p:cNvSpPr>
            <a:spLocks noChangeArrowheads="1"/>
          </p:cNvSpPr>
          <p:nvPr/>
        </p:nvSpPr>
        <p:spPr bwMode="auto">
          <a:xfrm>
            <a:off x="3116263" y="3886200"/>
            <a:ext cx="2979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a:p>
            <a:pPr>
              <a:spcBef>
                <a:spcPct val="0"/>
              </a:spcBef>
              <a:buFontTx/>
              <a:buNone/>
            </a:pPr>
            <a:r>
              <a:rPr lang="en-US" altLang="zh-TW" sz="4000">
                <a:solidFill>
                  <a:schemeClr val="bg1"/>
                </a:solidFill>
                <a:latin typeface="Arial" pitchFamily="34" charset="0"/>
              </a:rPr>
              <a:t>Morse Code</a:t>
            </a:r>
            <a:endParaRPr lang="zh-TW" altLang="en-US" sz="4000">
              <a:solidFill>
                <a:schemeClr val="bg1"/>
              </a:solidFill>
              <a:latin typeface="Arial" pitchFamily="34" charset="0"/>
            </a:endParaRPr>
          </a:p>
        </p:txBody>
      </p:sp>
      <p:sp>
        <p:nvSpPr>
          <p:cNvPr id="46086" name="矩形 5"/>
          <p:cNvSpPr>
            <a:spLocks noChangeArrowheads="1"/>
          </p:cNvSpPr>
          <p:nvPr/>
        </p:nvSpPr>
        <p:spPr bwMode="auto">
          <a:xfrm>
            <a:off x="3094038" y="2305050"/>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25</a:t>
            </a:fld>
            <a:endParaRPr lang="zh-TW" altLang="en-US"/>
          </a:p>
        </p:txBody>
      </p:sp>
    </p:spTree>
    <p:extLst>
      <p:ext uri="{BB962C8B-B14F-4D97-AF65-F5344CB8AC3E}">
        <p14:creationId xmlns:p14="http://schemas.microsoft.com/office/powerpoint/2010/main" val="388368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0"/>
            <a:ext cx="7886700" cy="1325563"/>
          </a:xfrm>
        </p:spPr>
        <p:txBody>
          <a:bodyPr/>
          <a:lstStyle/>
          <a:p>
            <a:pPr>
              <a:defRPr/>
            </a:pPr>
            <a:r>
              <a:rPr lang="en-US" altLang="zh-TW" dirty="0"/>
              <a:t>Base16[</a:t>
            </a:r>
            <a:r>
              <a:rPr lang="zh-TW" altLang="en-US" dirty="0"/>
              <a:t>十六進位 </a:t>
            </a:r>
            <a:r>
              <a:rPr lang="en-US" altLang="zh-TW" dirty="0"/>
              <a:t>Hexadecimal]</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93750" y="1066800"/>
            <a:ext cx="3668713" cy="5105400"/>
          </a:xfrm>
        </p:spPr>
      </p:pic>
      <p:sp>
        <p:nvSpPr>
          <p:cNvPr id="47108" name="矩形 4"/>
          <p:cNvSpPr>
            <a:spLocks noChangeArrowheads="1"/>
          </p:cNvSpPr>
          <p:nvPr/>
        </p:nvSpPr>
        <p:spPr bwMode="auto">
          <a:xfrm>
            <a:off x="4495800" y="1295400"/>
            <a:ext cx="439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https://en.wikipedia.org/wiki/Hexadecimal</a:t>
            </a:r>
            <a:endParaRPr lang="zh-TW" altLang="en-US"/>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26</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6742349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109227"/>
            <a:ext cx="7886700" cy="1325563"/>
          </a:xfrm>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pic>
        <p:nvPicPr>
          <p:cNvPr id="5" name="內容版面配置區 4"/>
          <p:cNvPicPr>
            <a:picLocks noGrp="1" noChangeAspect="1"/>
          </p:cNvPicPr>
          <p:nvPr>
            <p:ph idx="1"/>
          </p:nvPr>
        </p:nvPicPr>
        <p:blipFill rotWithShape="1">
          <a:blip r:embed="rId2"/>
          <a:srcRect l="14329" t="12455" r="51321" b="7317"/>
          <a:stretch/>
        </p:blipFill>
        <p:spPr>
          <a:xfrm>
            <a:off x="4866922" y="992188"/>
            <a:ext cx="4053600" cy="5128418"/>
          </a:xfrm>
        </p:spPr>
      </p:pic>
      <p:sp>
        <p:nvSpPr>
          <p:cNvPr id="48132" name="矩形 3"/>
          <p:cNvSpPr>
            <a:spLocks noChangeArrowheads="1"/>
          </p:cNvSpPr>
          <p:nvPr/>
        </p:nvSpPr>
        <p:spPr bwMode="auto">
          <a:xfrm>
            <a:off x="266700" y="1060450"/>
            <a:ext cx="3838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https://en.wikipedia.org/wiki/Base64</a:t>
            </a:r>
            <a:endParaRPr lang="zh-TW" altLang="en-US"/>
          </a:p>
        </p:txBody>
      </p:sp>
      <p:sp>
        <p:nvSpPr>
          <p:cNvPr id="6" name="矩形 5"/>
          <p:cNvSpPr/>
          <p:nvPr/>
        </p:nvSpPr>
        <p:spPr>
          <a:xfrm>
            <a:off x="266700" y="1576388"/>
            <a:ext cx="4205288" cy="3970337"/>
          </a:xfrm>
          <a:prstGeom prst="rect">
            <a:avLst/>
          </a:prstGeom>
        </p:spPr>
        <p:txBody>
          <a:bodyPr>
            <a:spAutoFit/>
          </a:bodyPr>
          <a:lstStyle/>
          <a:p>
            <a:pPr>
              <a:defRPr/>
            </a:pPr>
            <a:r>
              <a:rPr lang="en-US" altLang="zh-TW" dirty="0"/>
              <a:t>Base64 is a group of similar </a:t>
            </a:r>
            <a:r>
              <a:rPr lang="en-US" altLang="zh-TW" b="1" dirty="0">
                <a:solidFill>
                  <a:srgbClr val="FF0000"/>
                </a:solidFill>
                <a:effectLst>
                  <a:outerShdw blurRad="38100" dist="38100" dir="2700000" algn="tl">
                    <a:srgbClr val="000000">
                      <a:alpha val="43137"/>
                    </a:srgbClr>
                  </a:outerShdw>
                </a:effectLst>
              </a:rPr>
              <a:t>binary-to-text encoding schemes </a:t>
            </a:r>
            <a:r>
              <a:rPr lang="en-US" altLang="zh-TW" dirty="0"/>
              <a:t>that represent binary data in an ASCII string format by translating it into a radix-64 representation. </a:t>
            </a:r>
          </a:p>
          <a:p>
            <a:pPr>
              <a:defRPr/>
            </a:pPr>
            <a:endParaRPr lang="en-US" altLang="zh-TW" dirty="0"/>
          </a:p>
          <a:p>
            <a:pPr>
              <a:defRPr/>
            </a:pPr>
            <a:r>
              <a:rPr lang="en-US" altLang="zh-TW" dirty="0"/>
              <a:t>The term Base64 originates from a specific MIME content transfer encoding. </a:t>
            </a:r>
          </a:p>
          <a:p>
            <a:pPr>
              <a:defRPr/>
            </a:pPr>
            <a:endParaRPr lang="en-US" altLang="zh-TW" dirty="0"/>
          </a:p>
          <a:p>
            <a:pPr>
              <a:defRPr/>
            </a:pPr>
            <a:r>
              <a:rPr lang="en-US" altLang="zh-TW" dirty="0"/>
              <a:t>Each Base64 digit represents exactly 6 bits of data. Three 8-bit bytes (i.e., a total of 24 bits) can therefore be represented by four 6-bit Base64 digits.</a:t>
            </a:r>
            <a:endParaRPr lang="zh-TW" altLang="en-US" dirty="0"/>
          </a:p>
        </p:txBody>
      </p:sp>
      <p:sp>
        <p:nvSpPr>
          <p:cNvPr id="7" name="矩形 6"/>
          <p:cNvSpPr/>
          <p:nvPr/>
        </p:nvSpPr>
        <p:spPr>
          <a:xfrm>
            <a:off x="294922" y="5474494"/>
            <a:ext cx="4572000" cy="646112"/>
          </a:xfrm>
          <a:prstGeom prst="rect">
            <a:avLst/>
          </a:prstGeom>
          <a:solidFill>
            <a:srgbClr val="FFFF00"/>
          </a:solidFill>
        </p:spPr>
        <p:txBody>
          <a:bodyPr>
            <a:spAutoFit/>
          </a:bodyPr>
          <a:lstStyle/>
          <a:p>
            <a:pPr>
              <a:defRPr/>
            </a:pPr>
            <a:r>
              <a:rPr lang="en-US" altLang="zh-TW" b="1" dirty="0">
                <a:effectLst>
                  <a:outerShdw blurRad="38100" dist="38100" dir="2700000" algn="tl">
                    <a:srgbClr val="000000">
                      <a:alpha val="43137"/>
                    </a:srgbClr>
                  </a:outerShdw>
                </a:effectLst>
              </a:rPr>
              <a:t>MIME  </a:t>
            </a:r>
            <a:r>
              <a:rPr lang="zh-TW" altLang="en-US" b="1" dirty="0">
                <a:effectLst>
                  <a:outerShdw blurRad="38100" dist="38100" dir="2700000" algn="tl">
                    <a:srgbClr val="000000">
                      <a:alpha val="43137"/>
                    </a:srgbClr>
                  </a:outerShdw>
                </a:effectLst>
              </a:rPr>
              <a:t>多用途網際網路郵件擴展</a:t>
            </a:r>
            <a:r>
              <a:rPr lang="en-US" altLang="zh-TW" b="1" dirty="0">
                <a:effectLst>
                  <a:outerShdw blurRad="38100" dist="38100" dir="2700000" algn="tl">
                    <a:srgbClr val="000000">
                      <a:alpha val="43137"/>
                    </a:srgbClr>
                  </a:outerShdw>
                </a:effectLst>
              </a:rPr>
              <a:t>(Multipurpose Internet Mail Extensions)</a:t>
            </a:r>
            <a:endParaRPr lang="zh-TW" altLang="en-US" b="1" dirty="0">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27</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747805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使用線上工具學習</a:t>
            </a:r>
            <a:r>
              <a:rPr lang="en-US" altLang="zh-TW" dirty="0"/>
              <a:t>base 64</a:t>
            </a:r>
            <a:endParaRPr lang="zh-TW" altLang="en-US" dirty="0"/>
          </a:p>
        </p:txBody>
      </p:sp>
      <p:sp>
        <p:nvSpPr>
          <p:cNvPr id="49155" name="矩形 3"/>
          <p:cNvSpPr>
            <a:spLocks noChangeArrowheads="1"/>
          </p:cNvSpPr>
          <p:nvPr/>
        </p:nvSpPr>
        <p:spPr bwMode="auto">
          <a:xfrm>
            <a:off x="1524000" y="1447800"/>
            <a:ext cx="596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200"/>
              <a:t>Base64 encoder/decoder online</a:t>
            </a:r>
            <a:endParaRPr lang="zh-TW" altLang="en-US" sz="3200"/>
          </a:p>
        </p:txBody>
      </p:sp>
      <p:sp>
        <p:nvSpPr>
          <p:cNvPr id="49156" name="矩形 4"/>
          <p:cNvSpPr>
            <a:spLocks noChangeArrowheads="1"/>
          </p:cNvSpPr>
          <p:nvPr/>
        </p:nvSpPr>
        <p:spPr bwMode="auto">
          <a:xfrm>
            <a:off x="1530350" y="2133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http://www.utilities-online.info/base64/#.XA6ZX9szaUk</a:t>
            </a:r>
            <a:endParaRPr lang="zh-TW" altLang="en-US"/>
          </a:p>
        </p:txBody>
      </p:sp>
      <p:pic>
        <p:nvPicPr>
          <p:cNvPr id="49157" name="圖片 5"/>
          <p:cNvPicPr>
            <a:picLocks noChangeAspect="1"/>
          </p:cNvPicPr>
          <p:nvPr/>
        </p:nvPicPr>
        <p:blipFill>
          <a:blip r:embed="rId2">
            <a:extLst>
              <a:ext uri="{28A0092B-C50C-407E-A947-70E740481C1C}">
                <a14:useLocalDpi xmlns:a14="http://schemas.microsoft.com/office/drawing/2010/main" val="0"/>
              </a:ext>
            </a:extLst>
          </a:blip>
          <a:srcRect r="31914"/>
          <a:stretch>
            <a:fillRect/>
          </a:stretch>
        </p:blipFill>
        <p:spPr bwMode="auto">
          <a:xfrm>
            <a:off x="828675" y="2534444"/>
            <a:ext cx="735965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28</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37088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3200" dirty="0"/>
              <a:t>BASE64</a:t>
            </a:r>
            <a:r>
              <a:rPr lang="zh-TW" altLang="en-US" sz="3200" dirty="0"/>
              <a:t>編碼</a:t>
            </a:r>
            <a:r>
              <a:rPr lang="en-US" altLang="zh-TW" sz="3200" dirty="0"/>
              <a:t>(encoding)</a:t>
            </a:r>
            <a:r>
              <a:rPr lang="zh-TW" altLang="en-US" sz="3200" dirty="0"/>
              <a:t>與解碼</a:t>
            </a:r>
            <a:r>
              <a:rPr lang="en-US" altLang="zh-TW" sz="3200" dirty="0"/>
              <a:t>(decoding)</a:t>
            </a:r>
            <a:endParaRPr lang="zh-TW" altLang="en-US" sz="3200" dirty="0"/>
          </a:p>
        </p:txBody>
      </p:sp>
      <p:sp>
        <p:nvSpPr>
          <p:cNvPr id="3" name="內容版面配置區 2"/>
          <p:cNvSpPr>
            <a:spLocks noGrp="1"/>
          </p:cNvSpPr>
          <p:nvPr>
            <p:ph idx="1"/>
          </p:nvPr>
        </p:nvSpPr>
        <p:spPr>
          <a:xfrm>
            <a:off x="481013" y="1828800"/>
            <a:ext cx="8229600" cy="31242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Man</a:t>
            </a:r>
            <a:r>
              <a:rPr lang="en-US" altLang="zh-TW" dirty="0"/>
              <a:t> is distinguished, not only by his reason, but by this singular passion from other animals, which is a lust of the mind, that by a perseverance of delight in the continued and indefatigable generation of knowledge, exceeds the short vehemence of any carnal pleasure.</a:t>
            </a:r>
            <a:endParaRPr lang="zh-TW" altLang="en-US" dirty="0"/>
          </a:p>
        </p:txBody>
      </p:sp>
      <p:sp>
        <p:nvSpPr>
          <p:cNvPr id="50180" name="矩形 4"/>
          <p:cNvSpPr>
            <a:spLocks noChangeArrowheads="1"/>
          </p:cNvSpPr>
          <p:nvPr/>
        </p:nvSpPr>
        <p:spPr bwMode="auto">
          <a:xfrm>
            <a:off x="5029200" y="5758656"/>
            <a:ext cx="340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https://www.base64decode.org/</a:t>
            </a:r>
            <a:endParaRPr lang="zh-TW" altLang="en-US" dirty="0"/>
          </a:p>
        </p:txBody>
      </p:sp>
      <p:sp>
        <p:nvSpPr>
          <p:cNvPr id="6" name="矩形 5"/>
          <p:cNvSpPr/>
          <p:nvPr/>
        </p:nvSpPr>
        <p:spPr>
          <a:xfrm>
            <a:off x="457200" y="1219200"/>
            <a:ext cx="2800350" cy="369888"/>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托馬斯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霍布斯</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利維坦</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29</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703025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20484" name="矩形 3"/>
          <p:cNvSpPr>
            <a:spLocks noChangeArrowheads="1"/>
          </p:cNvSpPr>
          <p:nvPr/>
        </p:nvSpPr>
        <p:spPr bwMode="auto">
          <a:xfrm>
            <a:off x="0" y="0"/>
            <a:ext cx="9144000" cy="6858000"/>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0485" name="矩形 4"/>
          <p:cNvSpPr>
            <a:spLocks noChangeArrowheads="1"/>
          </p:cNvSpPr>
          <p:nvPr/>
        </p:nvSpPr>
        <p:spPr bwMode="auto">
          <a:xfrm>
            <a:off x="1160463" y="4862354"/>
            <a:ext cx="485616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dirty="0" err="1">
                <a:solidFill>
                  <a:schemeClr val="bg1"/>
                </a:solidFill>
                <a:latin typeface="Arial" pitchFamily="34" charset="0"/>
              </a:rPr>
              <a:t>MyFirstSecurity</a:t>
            </a:r>
            <a:r>
              <a:rPr lang="en-US" altLang="zh-TW" sz="4000" dirty="0">
                <a:solidFill>
                  <a:schemeClr val="bg1"/>
                </a:solidFill>
                <a:latin typeface="Arial" pitchFamily="34" charset="0"/>
              </a:rPr>
              <a:t> CTF</a:t>
            </a:r>
          </a:p>
          <a:p>
            <a:pPr>
              <a:spcBef>
                <a:spcPct val="0"/>
              </a:spcBef>
              <a:buFontTx/>
              <a:buNone/>
            </a:pPr>
            <a:r>
              <a:rPr lang="zh-TW" altLang="en-US" sz="2400" dirty="0">
                <a:solidFill>
                  <a:schemeClr val="bg1"/>
                </a:solidFill>
                <a:latin typeface="Arial" pitchFamily="34" charset="0"/>
              </a:rPr>
              <a:t>課程搭配之學習平台</a:t>
            </a:r>
          </a:p>
        </p:txBody>
      </p:sp>
      <p:sp>
        <p:nvSpPr>
          <p:cNvPr id="20486" name="矩形 5"/>
          <p:cNvSpPr>
            <a:spLocks noChangeArrowheads="1"/>
          </p:cNvSpPr>
          <p:nvPr/>
        </p:nvSpPr>
        <p:spPr bwMode="auto">
          <a:xfrm>
            <a:off x="1160463" y="838200"/>
            <a:ext cx="363855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dirty="0">
                <a:solidFill>
                  <a:schemeClr val="bg1"/>
                </a:solidFill>
                <a:latin typeface="Arial" pitchFamily="34" charset="0"/>
              </a:rPr>
              <a:t>課程模組</a:t>
            </a:r>
            <a:r>
              <a:rPr lang="en-US" altLang="zh-TW" sz="9600" dirty="0">
                <a:solidFill>
                  <a:schemeClr val="bg1"/>
                </a:solidFill>
                <a:latin typeface="Arial" pitchFamily="34" charset="0"/>
              </a:rPr>
              <a:t>1</a:t>
            </a:r>
          </a:p>
          <a:p>
            <a:pPr>
              <a:spcBef>
                <a:spcPct val="0"/>
              </a:spcBef>
              <a:buFontTx/>
              <a:buNone/>
            </a:pPr>
            <a:endParaRPr lang="en-US" altLang="zh-TW" sz="5400" dirty="0">
              <a:solidFill>
                <a:schemeClr val="bg1"/>
              </a:solidFill>
              <a:latin typeface="Arial" pitchFamily="34" charset="0"/>
            </a:endParaRPr>
          </a:p>
          <a:p>
            <a:pPr>
              <a:spcBef>
                <a:spcPct val="0"/>
              </a:spcBef>
              <a:buFontTx/>
              <a:buNone/>
            </a:pPr>
            <a:r>
              <a:rPr lang="zh-TW" altLang="en-US" sz="5400" dirty="0">
                <a:solidFill>
                  <a:schemeClr val="bg1"/>
                </a:solidFill>
                <a:latin typeface="Arial" pitchFamily="34" charset="0"/>
              </a:rPr>
              <a:t>基礎課程</a:t>
            </a:r>
            <a:r>
              <a:rPr lang="en-US" altLang="zh-TW" sz="5400" dirty="0">
                <a:solidFill>
                  <a:schemeClr val="bg1"/>
                </a:solidFill>
                <a:latin typeface="Arial" pitchFamily="34" charset="0"/>
              </a:rPr>
              <a:t>:</a:t>
            </a: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3</a:t>
            </a:fld>
            <a:endParaRPr lang="zh-TW" altLang="en-US"/>
          </a:p>
        </p:txBody>
      </p:sp>
    </p:spTree>
    <p:extLst>
      <p:ext uri="{BB962C8B-B14F-4D97-AF65-F5344CB8AC3E}">
        <p14:creationId xmlns:p14="http://schemas.microsoft.com/office/powerpoint/2010/main" val="4012687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endParaRPr lang="zh-TW" altLang="en-US" sz="2800" dirty="0"/>
          </a:p>
        </p:txBody>
      </p:sp>
      <p:sp>
        <p:nvSpPr>
          <p:cNvPr id="3" name="內容版面配置區 2"/>
          <p:cNvSpPr>
            <a:spLocks noGrp="1"/>
          </p:cNvSpPr>
          <p:nvPr>
            <p:ph idx="1"/>
          </p:nvPr>
        </p:nvSpPr>
        <p:spPr>
          <a:xfrm>
            <a:off x="477838" y="1600200"/>
            <a:ext cx="8229600" cy="2362200"/>
          </a:xfrm>
        </p:spPr>
        <p:txBody>
          <a:bodyPr/>
          <a:lstStyle/>
          <a:p>
            <a:pPr marL="0" indent="0">
              <a:buFont typeface="Wingdings" pitchFamily="2" charset="2"/>
              <a:buNone/>
              <a:defRPr/>
            </a:pPr>
            <a:r>
              <a:rPr lang="en-US" altLang="zh-TW" sz="2000" b="1" dirty="0">
                <a:solidFill>
                  <a:srgbClr val="FF0000"/>
                </a:solidFill>
                <a:effectLst>
                  <a:outerShdw blurRad="38100" dist="38100" dir="2700000" algn="tl">
                    <a:srgbClr val="000000">
                      <a:alpha val="43137"/>
                    </a:srgbClr>
                  </a:outerShdw>
                </a:effectLst>
              </a:rPr>
              <a:t>TWFu</a:t>
            </a:r>
            <a:r>
              <a:rPr lang="en-US" altLang="zh-TW" sz="2000" dirty="0"/>
              <a:t>IGlzIGRpc3Rpbmd1aXNoZWQsIG5vdCBvbmx5IGJ5IGhpcyByZWFzb24sIGJ1dCBieSB0aGlzIHNpbmd1bGFyIHBhc3Npb24gZnJvbSBvdGhlciBhbmltYWxzLCB3aGljaCBpcyBhIGx1c3Qgb2YgdGhlIG1pbmQsIHRoYXQgYnkgYSBwZXJzZXZlcmFuY2Ugb2YgZGVsaWdodCBpbiB0aGUgY29udGlu</a:t>
            </a:r>
          </a:p>
          <a:p>
            <a:pPr marL="0" indent="0">
              <a:buFont typeface="Wingdings" pitchFamily="2" charset="2"/>
              <a:buNone/>
              <a:defRPr/>
            </a:pPr>
            <a:r>
              <a:rPr lang="en-US" altLang="zh-TW" sz="2000" dirty="0"/>
              <a:t>dWVkIGFuZCBpbmRlZmF0aWdhYmxlIGdlbmVyYXRpb24gb2Yga25vd2xlZGdlLCBleGNlZWRzIHRoZSBzaG9ydCB2ZWhlbWVuY2Ugb2YgYW55IGNhcm5hbCBwbGVhc3VyZS4</a:t>
            </a:r>
            <a:r>
              <a:rPr lang="en-US" altLang="zh-TW" sz="2000" b="1" dirty="0">
                <a:solidFill>
                  <a:srgbClr val="FF0000"/>
                </a:solidFill>
                <a:effectLst>
                  <a:outerShdw blurRad="38100" dist="38100" dir="2700000" algn="tl">
                    <a:srgbClr val="000000">
                      <a:alpha val="43137"/>
                    </a:srgbClr>
                  </a:outerShdw>
                </a:effectLst>
              </a:rPr>
              <a:t>=</a:t>
            </a:r>
            <a:endParaRPr lang="zh-TW" altLang="en-US" sz="2000" b="1" dirty="0">
              <a:solidFill>
                <a:srgbClr val="FF0000"/>
              </a:solidFill>
              <a:effectLst>
                <a:outerShdw blurRad="38100" dist="38100" dir="2700000" algn="tl">
                  <a:srgbClr val="000000">
                    <a:alpha val="43137"/>
                  </a:srgbClr>
                </a:outerShdw>
              </a:effectLst>
            </a:endParaRPr>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30</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695746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zh-TW" altLang="en-US" sz="2800" dirty="0"/>
              <a:t>範例說明</a:t>
            </a:r>
          </a:p>
        </p:txBody>
      </p:sp>
      <p:sp>
        <p:nvSpPr>
          <p:cNvPr id="5" name="矩形 4"/>
          <p:cNvSpPr/>
          <p:nvPr/>
        </p:nvSpPr>
        <p:spPr>
          <a:xfrm>
            <a:off x="914400" y="2743200"/>
            <a:ext cx="7724775" cy="923925"/>
          </a:xfrm>
          <a:prstGeom prst="rect">
            <a:avLst/>
          </a:prstGeom>
        </p:spPr>
        <p:txBody>
          <a:bodyPr wrap="none">
            <a:spAutoFit/>
          </a:bodyPr>
          <a:lstStyle/>
          <a:p>
            <a:pPr>
              <a:defRPr/>
            </a:pPr>
            <a:r>
              <a:rPr lang="zh-TW" altLang="en-US" sz="5400" b="1" dirty="0">
                <a:effectLst>
                  <a:outerShdw blurRad="38100" dist="38100" dir="2700000" algn="tl">
                    <a:srgbClr val="000000">
                      <a:alpha val="43137"/>
                    </a:srgbClr>
                  </a:outerShdw>
                </a:effectLst>
              </a:rPr>
              <a:t>完成</a:t>
            </a:r>
            <a:r>
              <a:rPr lang="en-US" altLang="zh-TW" sz="5400" b="1" dirty="0">
                <a:solidFill>
                  <a:srgbClr val="FF0000"/>
                </a:solidFill>
                <a:effectLst>
                  <a:outerShdw blurRad="38100" dist="38100" dir="2700000" algn="tl">
                    <a:srgbClr val="000000">
                      <a:alpha val="43137"/>
                    </a:srgbClr>
                  </a:outerShdw>
                </a:effectLst>
              </a:rPr>
              <a:t>Man</a:t>
            </a:r>
            <a:r>
              <a:rPr lang="zh-TW" altLang="en-US" sz="5400" b="1" dirty="0">
                <a:effectLst>
                  <a:outerShdw blurRad="38100" dist="38100" dir="2700000" algn="tl">
                    <a:srgbClr val="000000">
                      <a:alpha val="43137"/>
                    </a:srgbClr>
                  </a:outerShdw>
                </a:effectLst>
              </a:rPr>
              <a:t>的</a:t>
            </a:r>
            <a:r>
              <a:rPr lang="en-US" altLang="zh-TW" sz="5400" b="1" dirty="0">
                <a:effectLst>
                  <a:outerShdw blurRad="38100" dist="38100" dir="2700000" algn="tl">
                    <a:srgbClr val="000000">
                      <a:alpha val="43137"/>
                    </a:srgbClr>
                  </a:outerShdw>
                </a:effectLst>
              </a:rPr>
              <a:t>BASE64</a:t>
            </a:r>
            <a:r>
              <a:rPr lang="zh-TW" altLang="en-US" sz="5400" b="1" dirty="0">
                <a:effectLst>
                  <a:outerShdw blurRad="38100" dist="38100" dir="2700000" algn="tl">
                    <a:srgbClr val="000000">
                      <a:alpha val="43137"/>
                    </a:srgbClr>
                  </a:outerShdw>
                </a:effectLst>
              </a:rPr>
              <a:t>編碼</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31</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9238561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sz="2800" dirty="0"/>
              <a:t>BASE64</a:t>
            </a:r>
            <a:r>
              <a:rPr lang="zh-TW" altLang="en-US" sz="2800" dirty="0"/>
              <a:t>編碼</a:t>
            </a:r>
            <a:r>
              <a:rPr lang="en-US" altLang="zh-TW" sz="2800" dirty="0"/>
              <a:t>(encoding)</a:t>
            </a:r>
            <a:r>
              <a:rPr lang="zh-TW" altLang="en-US" sz="2800" dirty="0"/>
              <a:t>與解碼</a:t>
            </a:r>
            <a:r>
              <a:rPr lang="en-US" altLang="zh-TW" sz="2800" dirty="0"/>
              <a:t>(decoding):</a:t>
            </a:r>
            <a:r>
              <a:rPr lang="zh-TW" altLang="en-US" sz="2800" dirty="0"/>
              <a:t>範例說明</a:t>
            </a:r>
          </a:p>
        </p:txBody>
      </p:sp>
      <p:pic>
        <p:nvPicPr>
          <p:cNvPr id="4" name="內容版面配置區 3"/>
          <p:cNvPicPr>
            <a:picLocks noGrp="1" noChangeAspect="1"/>
          </p:cNvPicPr>
          <p:nvPr>
            <p:ph idx="1"/>
          </p:nvPr>
        </p:nvPicPr>
        <p:blipFill>
          <a:blip r:embed="rId2"/>
          <a:stretch>
            <a:fillRect/>
          </a:stretch>
        </p:blipFill>
        <p:spPr>
          <a:xfrm>
            <a:off x="457200" y="2514600"/>
            <a:ext cx="8229600" cy="2295525"/>
          </a:xfrm>
        </p:spPr>
      </p:pic>
      <p:sp>
        <p:nvSpPr>
          <p:cNvPr id="5" name="矩形 4"/>
          <p:cNvSpPr/>
          <p:nvPr/>
        </p:nvSpPr>
        <p:spPr>
          <a:xfrm>
            <a:off x="492125" y="1262063"/>
            <a:ext cx="5768975" cy="708025"/>
          </a:xfrm>
          <a:prstGeom prst="rect">
            <a:avLst/>
          </a:prstGeom>
        </p:spPr>
        <p:txBody>
          <a:bodyPr wrap="none">
            <a:spAutoFit/>
          </a:bodyPr>
          <a:lstStyle/>
          <a:p>
            <a:pPr>
              <a:defRPr/>
            </a:pPr>
            <a:r>
              <a:rPr lang="zh-TW" altLang="en-US" sz="4000" b="1" dirty="0">
                <a:solidFill>
                  <a:srgbClr val="FF0000"/>
                </a:solidFill>
                <a:effectLst>
                  <a:outerShdw blurRad="38100" dist="38100" dir="2700000" algn="tl">
                    <a:srgbClr val="000000">
                      <a:alpha val="43137"/>
                    </a:srgbClr>
                  </a:outerShdw>
                </a:effectLst>
              </a:rPr>
              <a:t>完成</a:t>
            </a:r>
            <a:r>
              <a:rPr lang="en-US" altLang="zh-TW" sz="4000" b="1" dirty="0">
                <a:solidFill>
                  <a:srgbClr val="FF0000"/>
                </a:solidFill>
                <a:effectLst>
                  <a:outerShdw blurRad="38100" dist="38100" dir="2700000" algn="tl">
                    <a:srgbClr val="000000">
                      <a:alpha val="43137"/>
                    </a:srgbClr>
                  </a:outerShdw>
                </a:effectLst>
              </a:rPr>
              <a:t>Man</a:t>
            </a:r>
            <a:r>
              <a:rPr lang="zh-TW" altLang="en-US" sz="4000" b="1" dirty="0">
                <a:solidFill>
                  <a:srgbClr val="FF0000"/>
                </a:solidFill>
                <a:effectLst>
                  <a:outerShdw blurRad="38100" dist="38100" dir="2700000" algn="tl">
                    <a:srgbClr val="000000">
                      <a:alpha val="43137"/>
                    </a:srgbClr>
                  </a:outerShdw>
                </a:effectLst>
              </a:rPr>
              <a:t>的</a:t>
            </a:r>
            <a:r>
              <a:rPr lang="en-US" altLang="zh-TW" sz="4000" b="1" dirty="0">
                <a:solidFill>
                  <a:srgbClr val="FF0000"/>
                </a:solidFill>
                <a:effectLst>
                  <a:outerShdw blurRad="38100" dist="38100" dir="2700000" algn="tl">
                    <a:srgbClr val="000000">
                      <a:alpha val="43137"/>
                    </a:srgbClr>
                  </a:outerShdw>
                </a:effectLst>
              </a:rPr>
              <a:t>BASE64</a:t>
            </a:r>
            <a:r>
              <a:rPr lang="zh-TW" altLang="en-US" sz="4000" b="1" dirty="0">
                <a:solidFill>
                  <a:srgbClr val="FF0000"/>
                </a:solidFill>
                <a:effectLst>
                  <a:outerShdw blurRad="38100" dist="38100" dir="2700000" algn="tl">
                    <a:srgbClr val="000000">
                      <a:alpha val="43137"/>
                    </a:srgbClr>
                  </a:outerShdw>
                </a:effectLst>
              </a:rPr>
              <a:t>編碼</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32</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0361286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6200" y="274638"/>
            <a:ext cx="8610600" cy="563562"/>
          </a:xfrm>
        </p:spPr>
        <p:txBody>
          <a:bodyPr>
            <a:normAutofit fontScale="90000"/>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54275" name="內容版面配置區 3"/>
          <p:cNvPicPr>
            <a:picLocks noChangeAspect="1"/>
          </p:cNvPicPr>
          <p:nvPr/>
        </p:nvPicPr>
        <p:blipFill>
          <a:blip r:embed="rId2">
            <a:extLst>
              <a:ext uri="{28A0092B-C50C-407E-A947-70E740481C1C}">
                <a14:useLocalDpi xmlns:a14="http://schemas.microsoft.com/office/drawing/2010/main" val="0"/>
              </a:ext>
            </a:extLst>
          </a:blip>
          <a:srcRect l="17802" t="29494" r="16719" b="57001"/>
          <a:stretch>
            <a:fillRect/>
          </a:stretch>
        </p:blipFill>
        <p:spPr bwMode="auto">
          <a:xfrm>
            <a:off x="336550" y="1371600"/>
            <a:ext cx="83502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內容版面配置區 5"/>
          <p:cNvPicPr>
            <a:picLocks noGrp="1" noChangeAspect="1"/>
          </p:cNvPicPr>
          <p:nvPr>
            <p:ph sz="half" idx="4294967295"/>
          </p:nvPr>
        </p:nvPicPr>
        <p:blipFill>
          <a:blip r:embed="rId3"/>
          <a:stretch>
            <a:fillRect/>
          </a:stretch>
        </p:blipFill>
        <p:spPr>
          <a:xfrm>
            <a:off x="4375856" y="2367557"/>
            <a:ext cx="4267200" cy="3804643"/>
          </a:xfr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33</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175583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549274"/>
          </a:xfrm>
        </p:spPr>
        <p:txBody>
          <a:bodyPr>
            <a:normAutofit fontScale="90000"/>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b="21309"/>
          <a:stretch/>
        </p:blipFill>
        <p:spPr>
          <a:xfrm>
            <a:off x="457200" y="914400"/>
            <a:ext cx="7886700" cy="1674813"/>
          </a:xfrm>
        </p:spPr>
      </p:pic>
      <p:pic>
        <p:nvPicPr>
          <p:cNvPr id="5" name="內容版面配置區 4"/>
          <p:cNvPicPr>
            <a:picLocks noChangeAspect="1"/>
          </p:cNvPicPr>
          <p:nvPr/>
        </p:nvPicPr>
        <p:blipFill rotWithShape="1">
          <a:blip r:embed="rId3"/>
          <a:srcRect l="14329" t="12455" r="51321" b="7317"/>
          <a:stretch/>
        </p:blipFill>
        <p:spPr bwMode="auto">
          <a:xfrm>
            <a:off x="4572000" y="989644"/>
            <a:ext cx="3976687" cy="503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34</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4"/>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8276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C00000"/>
                </a:solidFill>
                <a:effectLst>
                  <a:outerShdw blurRad="38100" dist="38100" dir="2700000" algn="tl">
                    <a:srgbClr val="000000">
                      <a:alpha val="43137"/>
                    </a:srgbClr>
                  </a:outerShdw>
                </a:effectLst>
              </a:rPr>
              <a:t>Man</a:t>
            </a:r>
            <a:r>
              <a:rPr lang="zh-TW" altLang="en-US" dirty="0"/>
              <a:t>的</a:t>
            </a:r>
            <a:r>
              <a:rPr lang="en-US" altLang="zh-TW" dirty="0"/>
              <a:t>Base64</a:t>
            </a:r>
            <a:r>
              <a:rPr lang="zh-TW" altLang="en-US" dirty="0"/>
              <a:t>編碼</a:t>
            </a:r>
            <a:r>
              <a:rPr lang="en-US" altLang="zh-TW" dirty="0"/>
              <a:t>::</a:t>
            </a:r>
            <a:endParaRPr lang="zh-TW" altLang="en-US" dirty="0">
              <a:solidFill>
                <a:srgbClr val="C000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46088" y="1700213"/>
            <a:ext cx="7886700" cy="2130425"/>
          </a:xfrm>
        </p:spPr>
      </p:pic>
      <p:sp>
        <p:nvSpPr>
          <p:cNvPr id="56324" name="矩形 2"/>
          <p:cNvSpPr>
            <a:spLocks noChangeArrowheads="1"/>
          </p:cNvSpPr>
          <p:nvPr/>
        </p:nvSpPr>
        <p:spPr bwMode="auto">
          <a:xfrm>
            <a:off x="465138" y="4692650"/>
            <a:ext cx="704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Base64</a:t>
            </a:r>
            <a:r>
              <a:rPr lang="zh-TW" altLang="en-US" sz="2400"/>
              <a:t>演算法將三個字元</a:t>
            </a:r>
            <a:r>
              <a:rPr lang="en-US" altLang="zh-TW" sz="2400"/>
              <a:t>(3*8)</a:t>
            </a:r>
            <a:r>
              <a:rPr lang="zh-TW" altLang="en-US" sz="2400"/>
              <a:t>編碼為</a:t>
            </a:r>
            <a:r>
              <a:rPr lang="en-US" altLang="zh-TW" sz="2400"/>
              <a:t>4</a:t>
            </a:r>
            <a:r>
              <a:rPr lang="zh-TW" altLang="en-US" sz="2400"/>
              <a:t>個字元</a:t>
            </a:r>
            <a:r>
              <a:rPr lang="en-US" altLang="zh-TW" sz="2400"/>
              <a:t>(4*6)</a:t>
            </a:r>
            <a:endParaRPr lang="zh-TW" altLang="en-US" sz="2400"/>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35</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1936957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74687" y="4051300"/>
            <a:ext cx="7977188" cy="457200"/>
          </a:xfrm>
          <a:solidFill>
            <a:schemeClr val="accent4">
              <a:lumMod val="20000"/>
              <a:lumOff val="80000"/>
            </a:schemeClr>
          </a:solidFill>
        </p:spPr>
        <p:txBody>
          <a:bodyPr>
            <a:normAutofit/>
          </a:bodyPr>
          <a:lstStyle/>
          <a:p>
            <a:pPr marL="0" indent="0">
              <a:buFont typeface="Wingdings" pitchFamily="2" charset="2"/>
              <a:buNone/>
              <a:defRPr/>
            </a:pPr>
            <a:r>
              <a:rPr lang="zh-TW" altLang="en-US" sz="1800" b="1" dirty="0">
                <a:effectLst>
                  <a:outerShdw blurRad="38100" dist="38100" dir="2700000" algn="tl">
                    <a:srgbClr val="000000">
                      <a:alpha val="43137"/>
                    </a:srgbClr>
                  </a:outerShdw>
                </a:effectLst>
              </a:rPr>
              <a:t>在編碼後的</a:t>
            </a:r>
            <a:r>
              <a:rPr lang="en-US" altLang="zh-TW" sz="1800" b="1" dirty="0">
                <a:effectLst>
                  <a:outerShdw blurRad="38100" dist="38100" dir="2700000" algn="tl">
                    <a:srgbClr val="000000">
                      <a:alpha val="43137"/>
                    </a:srgbClr>
                  </a:outerShdw>
                </a:effectLst>
              </a:rPr>
              <a:t>base64</a:t>
            </a:r>
            <a:r>
              <a:rPr lang="zh-TW" altLang="en-US" sz="1800" b="1" dirty="0">
                <a:effectLst>
                  <a:outerShdw blurRad="38100" dist="38100" dir="2700000" algn="tl">
                    <a:srgbClr val="000000">
                      <a:alpha val="43137"/>
                    </a:srgbClr>
                  </a:outerShdw>
                </a:effectLst>
              </a:rPr>
              <a:t>文字後加上一個或兩個</a:t>
            </a:r>
            <a:r>
              <a:rPr lang="en-US" altLang="zh-TW" sz="1800" b="1" dirty="0">
                <a:effectLst>
                  <a:outerShdw blurRad="38100" dist="38100" dir="2700000" algn="tl">
                    <a:srgbClr val="000000">
                      <a:alpha val="43137"/>
                    </a:srgbClr>
                  </a:outerShdw>
                </a:effectLst>
              </a:rPr>
              <a:t>'='</a:t>
            </a:r>
            <a:r>
              <a:rPr lang="zh-TW" altLang="en-US" sz="1800" b="1" dirty="0">
                <a:effectLst>
                  <a:outerShdw blurRad="38100" dist="38100" dir="2700000" algn="tl">
                    <a:srgbClr val="000000">
                      <a:alpha val="43137"/>
                    </a:srgbClr>
                  </a:outerShdw>
                </a:effectLst>
              </a:rPr>
              <a:t>號，代表補足的位元組數</a:t>
            </a:r>
            <a:endParaRPr lang="en-US" altLang="zh-TW" sz="1800" b="1" dirty="0">
              <a:effectLst>
                <a:outerShdw blurRad="38100" dist="38100" dir="2700000" algn="tl">
                  <a:srgbClr val="000000">
                    <a:alpha val="43137"/>
                  </a:srgbClr>
                </a:outerShdw>
              </a:effectLst>
            </a:endParaRPr>
          </a:p>
        </p:txBody>
      </p:sp>
      <p:pic>
        <p:nvPicPr>
          <p:cNvPr id="57347" name="圖片 3"/>
          <p:cNvPicPr>
            <a:picLocks noChangeAspect="1"/>
          </p:cNvPicPr>
          <p:nvPr/>
        </p:nvPicPr>
        <p:blipFill>
          <a:blip r:embed="rId2">
            <a:extLst>
              <a:ext uri="{28A0092B-C50C-407E-A947-70E740481C1C}">
                <a14:useLocalDpi xmlns:a14="http://schemas.microsoft.com/office/drawing/2010/main" val="0"/>
              </a:ext>
            </a:extLst>
          </a:blip>
          <a:srcRect b="48001"/>
          <a:stretch>
            <a:fillRect/>
          </a:stretch>
        </p:blipFill>
        <p:spPr bwMode="auto">
          <a:xfrm>
            <a:off x="601662" y="2243138"/>
            <a:ext cx="8050213"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圖片 4"/>
          <p:cNvPicPr>
            <a:picLocks noChangeAspect="1"/>
          </p:cNvPicPr>
          <p:nvPr/>
        </p:nvPicPr>
        <p:blipFill>
          <a:blip r:embed="rId2">
            <a:extLst>
              <a:ext uri="{28A0092B-C50C-407E-A947-70E740481C1C}">
                <a14:useLocalDpi xmlns:a14="http://schemas.microsoft.com/office/drawing/2010/main" val="0"/>
              </a:ext>
            </a:extLst>
          </a:blip>
          <a:srcRect t="47676"/>
          <a:stretch>
            <a:fillRect/>
          </a:stretch>
        </p:blipFill>
        <p:spPr bwMode="auto">
          <a:xfrm>
            <a:off x="573087" y="4587875"/>
            <a:ext cx="79978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矩形 1"/>
          <p:cNvSpPr>
            <a:spLocks noChangeArrowheads="1"/>
          </p:cNvSpPr>
          <p:nvPr/>
        </p:nvSpPr>
        <p:spPr bwMode="auto">
          <a:xfrm>
            <a:off x="533400" y="76200"/>
            <a:ext cx="35067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4800">
                <a:solidFill>
                  <a:srgbClr val="FF0000"/>
                </a:solidFill>
              </a:rPr>
              <a:t>Base64</a:t>
            </a:r>
            <a:r>
              <a:rPr lang="zh-TW" altLang="en-US" sz="4800">
                <a:solidFill>
                  <a:srgbClr val="FF0000"/>
                </a:solidFill>
              </a:rPr>
              <a:t>編碼</a:t>
            </a:r>
          </a:p>
        </p:txBody>
      </p:sp>
      <p:sp>
        <p:nvSpPr>
          <p:cNvPr id="57350" name="矩形 5"/>
          <p:cNvSpPr>
            <a:spLocks noChangeArrowheads="1"/>
          </p:cNvSpPr>
          <p:nvPr/>
        </p:nvSpPr>
        <p:spPr bwMode="auto">
          <a:xfrm>
            <a:off x="606425" y="1014413"/>
            <a:ext cx="7072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如果要編碼的位元組數不能被</a:t>
            </a:r>
            <a:r>
              <a:rPr lang="en-US" altLang="zh-TW"/>
              <a:t>3</a:t>
            </a:r>
            <a:r>
              <a:rPr lang="zh-TW" altLang="en-US"/>
              <a:t>整除，最後會多出</a:t>
            </a:r>
            <a:r>
              <a:rPr lang="en-US" altLang="zh-TW"/>
              <a:t>1</a:t>
            </a:r>
            <a:r>
              <a:rPr lang="zh-TW" altLang="en-US"/>
              <a:t>個或</a:t>
            </a:r>
            <a:r>
              <a:rPr lang="en-US" altLang="zh-TW"/>
              <a:t>2</a:t>
            </a:r>
            <a:r>
              <a:rPr lang="zh-TW" altLang="en-US"/>
              <a:t>個位元組，那麼可以使用下面的方法進行處理：</a:t>
            </a:r>
          </a:p>
        </p:txBody>
      </p:sp>
      <p:sp>
        <p:nvSpPr>
          <p:cNvPr id="7" name="內容版面配置區 2"/>
          <p:cNvSpPr txBox="1">
            <a:spLocks/>
          </p:cNvSpPr>
          <p:nvPr/>
        </p:nvSpPr>
        <p:spPr bwMode="auto">
          <a:xfrm>
            <a:off x="658812" y="1722438"/>
            <a:ext cx="8170863" cy="412750"/>
          </a:xfrm>
          <a:prstGeom prst="rect">
            <a:avLst/>
          </a:prstGeom>
          <a:solidFill>
            <a:schemeClr val="accent4">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normAutofit/>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1600" b="1" kern="0" dirty="0">
                <a:effectLst>
                  <a:outerShdw blurRad="38100" dist="38100" dir="2700000" algn="tl">
                    <a:srgbClr val="000000">
                      <a:alpha val="43137"/>
                    </a:srgbClr>
                  </a:outerShdw>
                </a:effectLst>
              </a:rPr>
              <a:t>先使用</a:t>
            </a:r>
            <a:r>
              <a:rPr lang="en-US" altLang="zh-TW" sz="1600" b="1" kern="0" dirty="0">
                <a:effectLst>
                  <a:outerShdw blurRad="38100" dist="38100" dir="2700000" algn="tl">
                    <a:srgbClr val="000000">
                      <a:alpha val="43137"/>
                    </a:srgbClr>
                  </a:outerShdw>
                </a:effectLst>
              </a:rPr>
              <a:t>0</a:t>
            </a:r>
            <a:r>
              <a:rPr lang="zh-TW" altLang="en-US" sz="1600" b="1" kern="0" dirty="0">
                <a:effectLst>
                  <a:outerShdw blurRad="38100" dist="38100" dir="2700000" algn="tl">
                    <a:srgbClr val="000000">
                      <a:alpha val="43137"/>
                    </a:srgbClr>
                  </a:outerShdw>
                </a:effectLst>
              </a:rPr>
              <a:t>位元組值在末尾補足，使其能夠被</a:t>
            </a:r>
            <a:r>
              <a:rPr lang="en-US" altLang="zh-TW" sz="1600" b="1" kern="0" dirty="0">
                <a:effectLst>
                  <a:outerShdw blurRad="38100" dist="38100" dir="2700000" algn="tl">
                    <a:srgbClr val="000000">
                      <a:alpha val="43137"/>
                    </a:srgbClr>
                  </a:outerShdw>
                </a:effectLst>
              </a:rPr>
              <a:t>3</a:t>
            </a:r>
            <a:r>
              <a:rPr lang="zh-TW" altLang="en-US" sz="1600" b="1" kern="0" dirty="0">
                <a:effectLst>
                  <a:outerShdw blurRad="38100" dist="38100" dir="2700000" algn="tl">
                    <a:srgbClr val="000000">
                      <a:alpha val="43137"/>
                    </a:srgbClr>
                  </a:outerShdw>
                </a:effectLst>
              </a:rPr>
              <a:t>整除，然後再進行</a:t>
            </a:r>
            <a:r>
              <a:rPr lang="en-US" altLang="zh-TW" sz="1600" b="1" kern="0" dirty="0">
                <a:effectLst>
                  <a:outerShdw blurRad="38100" dist="38100" dir="2700000" algn="tl">
                    <a:srgbClr val="000000">
                      <a:alpha val="43137"/>
                    </a:srgbClr>
                  </a:outerShdw>
                </a:effectLst>
              </a:rPr>
              <a:t>base64</a:t>
            </a:r>
            <a:r>
              <a:rPr lang="zh-TW" altLang="en-US" sz="1600" b="1" kern="0" dirty="0">
                <a:effectLst>
                  <a:outerShdw blurRad="38100" dist="38100" dir="2700000" algn="tl">
                    <a:srgbClr val="000000">
                      <a:alpha val="43137"/>
                    </a:srgbClr>
                  </a:outerShdw>
                </a:effectLst>
              </a:rPr>
              <a:t>的編碼</a:t>
            </a:r>
            <a:endParaRPr lang="en-US" altLang="zh-TW" sz="1500" b="1" kern="0" dirty="0">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36</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691872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22225" y="0"/>
            <a:ext cx="9144000" cy="6858000"/>
          </a:xfrm>
          <a:prstGeom prst="rect">
            <a:avLst/>
          </a:prstGeom>
          <a:solidFill>
            <a:schemeClr val="accent6">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58373" name="矩形 4"/>
          <p:cNvSpPr>
            <a:spLocks noChangeArrowheads="1"/>
          </p:cNvSpPr>
          <p:nvPr/>
        </p:nvSpPr>
        <p:spPr bwMode="auto">
          <a:xfrm>
            <a:off x="2673350" y="3810000"/>
            <a:ext cx="44878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en-US" altLang="zh-TW" sz="4000">
                <a:solidFill>
                  <a:schemeClr val="bg1"/>
                </a:solidFill>
                <a:latin typeface="Arial" pitchFamily="34" charset="0"/>
              </a:rPr>
              <a:t>Base64</a:t>
            </a:r>
            <a:r>
              <a:rPr lang="zh-TW" altLang="en-US" sz="4000">
                <a:solidFill>
                  <a:schemeClr val="bg1"/>
                </a:solidFill>
                <a:latin typeface="Arial" pitchFamily="34" charset="0"/>
              </a:rPr>
              <a:t>編碼與解碼</a:t>
            </a:r>
            <a:endParaRPr lang="en-US" altLang="zh-TW" sz="4000">
              <a:solidFill>
                <a:schemeClr val="bg1"/>
              </a:solidFill>
              <a:latin typeface="Arial" pitchFamily="34" charset="0"/>
            </a:endParaRPr>
          </a:p>
        </p:txBody>
      </p:sp>
      <p:sp>
        <p:nvSpPr>
          <p:cNvPr id="58374" name="矩形 5"/>
          <p:cNvSpPr>
            <a:spLocks noChangeArrowheads="1"/>
          </p:cNvSpPr>
          <p:nvPr/>
        </p:nvSpPr>
        <p:spPr bwMode="auto">
          <a:xfrm>
            <a:off x="2514600" y="2212975"/>
            <a:ext cx="2955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5400">
                <a:solidFill>
                  <a:schemeClr val="bg1"/>
                </a:solidFill>
                <a:latin typeface="Arial" pitchFamily="34" charset="0"/>
              </a:rPr>
              <a:t>體驗一下</a:t>
            </a: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37</a:t>
            </a:fld>
            <a:endParaRPr lang="zh-TW" altLang="en-US"/>
          </a:p>
        </p:txBody>
      </p:sp>
    </p:spTree>
    <p:extLst>
      <p:ext uri="{BB962C8B-B14F-4D97-AF65-F5344CB8AC3E}">
        <p14:creationId xmlns:p14="http://schemas.microsoft.com/office/powerpoint/2010/main" val="355623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defRPr/>
            </a:pPr>
            <a:r>
              <a:rPr lang="zh-TW" altLang="en-US" sz="3600" dirty="0"/>
              <a:t>課程模組單元</a:t>
            </a:r>
            <a:r>
              <a:rPr lang="en-US" altLang="zh-TW" sz="3600" dirty="0"/>
              <a:t>:</a:t>
            </a:r>
            <a:r>
              <a:rPr lang="zh-TW" altLang="en-US" sz="3600" dirty="0"/>
              <a:t>編碼與解碼</a:t>
            </a:r>
            <a:r>
              <a:rPr lang="en-US" altLang="zh-TW" sz="3600" dirty="0"/>
              <a:t>[</a:t>
            </a:r>
            <a:r>
              <a:rPr lang="zh-TW" altLang="en-US" sz="3600" dirty="0"/>
              <a:t>學習地圖</a:t>
            </a:r>
            <a:r>
              <a:rPr lang="en-US" altLang="zh-TW" sz="3600" dirty="0"/>
              <a:t>]</a:t>
            </a:r>
            <a:endParaRPr lang="zh-TW" altLang="en-US" sz="3600" dirty="0"/>
          </a:p>
        </p:txBody>
      </p:sp>
      <p:sp>
        <p:nvSpPr>
          <p:cNvPr id="3" name="內容版面配置區 2"/>
          <p:cNvSpPr>
            <a:spLocks noGrp="1"/>
          </p:cNvSpPr>
          <p:nvPr>
            <p:ph idx="1"/>
          </p:nvPr>
        </p:nvSpPr>
        <p:spPr>
          <a:xfrm>
            <a:off x="374650" y="3962400"/>
            <a:ext cx="3962400" cy="1371600"/>
          </a:xfrm>
          <a:solidFill>
            <a:schemeClr val="accent5">
              <a:lumMod val="90000"/>
            </a:schemeClr>
          </a:solidFill>
        </p:spPr>
        <p:txBody>
          <a:bodyPr/>
          <a:lstStyle/>
          <a:p>
            <a:pPr marL="0" indent="0">
              <a:buFont typeface="Wingdings" pitchFamily="2" charset="2"/>
              <a:buNone/>
              <a:defRPr/>
            </a:pPr>
            <a:r>
              <a:rPr lang="zh-TW" altLang="en-US" dirty="0"/>
              <a:t>編碼與解碼基本觀念</a:t>
            </a:r>
          </a:p>
          <a:p>
            <a:pPr marL="0" indent="0">
              <a:buFont typeface="Wingdings" pitchFamily="2" charset="2"/>
              <a:buNone/>
              <a:defRPr/>
            </a:pPr>
            <a:r>
              <a:rPr lang="en-US" altLang="zh-TW" sz="2000" dirty="0"/>
              <a:t>ASCII</a:t>
            </a:r>
            <a:r>
              <a:rPr lang="zh-TW" altLang="en-US" sz="2000" dirty="0"/>
              <a:t>編碼與解碼</a:t>
            </a:r>
          </a:p>
          <a:p>
            <a:pPr marL="0" indent="0">
              <a:buFont typeface="Wingdings" pitchFamily="2" charset="2"/>
              <a:buNone/>
              <a:defRPr/>
            </a:pPr>
            <a:r>
              <a:rPr lang="en-US" altLang="zh-TW" sz="2000" dirty="0"/>
              <a:t>BASE64</a:t>
            </a:r>
            <a:r>
              <a:rPr lang="zh-TW" altLang="en-US" sz="2000" dirty="0"/>
              <a:t>編碼與解碼</a:t>
            </a:r>
          </a:p>
          <a:p>
            <a:pPr>
              <a:defRPr/>
            </a:pPr>
            <a:endParaRPr lang="zh-TW" altLang="en-US" dirty="0"/>
          </a:p>
        </p:txBody>
      </p:sp>
      <p:sp>
        <p:nvSpPr>
          <p:cNvPr id="4" name="內容版面配置區 2"/>
          <p:cNvSpPr txBox="1">
            <a:spLocks/>
          </p:cNvSpPr>
          <p:nvPr/>
        </p:nvSpPr>
        <p:spPr bwMode="auto">
          <a:xfrm>
            <a:off x="4465638" y="39624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實戰編碼與解碼</a:t>
            </a:r>
            <a:r>
              <a:rPr lang="en-US" altLang="zh-TW" sz="1800" kern="0" dirty="0"/>
              <a:t>[</a:t>
            </a:r>
            <a:r>
              <a:rPr lang="zh-TW" altLang="en-US" sz="1800" kern="0" dirty="0"/>
              <a:t>線上工具</a:t>
            </a:r>
            <a:r>
              <a:rPr lang="en-US" altLang="zh-TW" sz="1800" kern="0" dirty="0"/>
              <a:t>]</a:t>
            </a:r>
          </a:p>
          <a:p>
            <a:pPr marL="0" indent="0">
              <a:buFont typeface="Wingdings" panose="05000000000000000000" pitchFamily="2" charset="2"/>
              <a:buNone/>
              <a:defRPr/>
            </a:pPr>
            <a:r>
              <a:rPr lang="en-US" altLang="zh-TW" sz="2000" kern="0" dirty="0"/>
              <a:t>ASCII</a:t>
            </a:r>
            <a:r>
              <a:rPr lang="zh-TW" altLang="en-US" sz="2000" kern="0" dirty="0"/>
              <a:t>編碼與解碼</a:t>
            </a:r>
          </a:p>
          <a:p>
            <a:pPr marL="0" indent="0">
              <a:buFont typeface="Wingdings" panose="05000000000000000000" pitchFamily="2" charset="2"/>
              <a:buNone/>
              <a:defRPr/>
            </a:pPr>
            <a:r>
              <a:rPr lang="en-US" altLang="zh-TW" sz="2000" kern="0" dirty="0"/>
              <a:t>BASE64</a:t>
            </a:r>
            <a:r>
              <a:rPr lang="zh-TW" altLang="en-US" sz="2000" kern="0" dirty="0"/>
              <a:t>編碼與解碼</a:t>
            </a:r>
          </a:p>
          <a:p>
            <a:pPr>
              <a:defRPr/>
            </a:pPr>
            <a:endParaRPr lang="zh-TW" altLang="en-US" kern="0" dirty="0"/>
          </a:p>
        </p:txBody>
      </p:sp>
      <p:sp>
        <p:nvSpPr>
          <p:cNvPr id="5" name="內容版面配置區 2"/>
          <p:cNvSpPr txBox="1">
            <a:spLocks/>
          </p:cNvSpPr>
          <p:nvPr/>
        </p:nvSpPr>
        <p:spPr bwMode="auto">
          <a:xfrm>
            <a:off x="4495800" y="1828800"/>
            <a:ext cx="4191000" cy="1371600"/>
          </a:xfrm>
          <a:prstGeom prst="rect">
            <a:avLst/>
          </a:prstGeom>
          <a:solidFill>
            <a:schemeClr val="accent6">
              <a:lumMod val="20000"/>
              <a:lumOff val="8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實戰編碼與解碼</a:t>
            </a:r>
            <a:r>
              <a:rPr lang="en-US" altLang="zh-TW" sz="2400" kern="0" dirty="0"/>
              <a:t>[Python]</a:t>
            </a:r>
          </a:p>
          <a:p>
            <a:pPr marL="0" indent="0">
              <a:buFont typeface="Wingdings" panose="05000000000000000000" pitchFamily="2" charset="2"/>
              <a:buNone/>
              <a:defRPr/>
            </a:pPr>
            <a:r>
              <a:rPr lang="en-US" altLang="zh-TW" sz="2000" kern="0" dirty="0"/>
              <a:t>ASCII</a:t>
            </a:r>
            <a:r>
              <a:rPr lang="zh-TW" altLang="en-US" sz="2000" kern="0" dirty="0"/>
              <a:t>編碼與解碼</a:t>
            </a:r>
          </a:p>
          <a:p>
            <a:pPr marL="0" indent="0">
              <a:buFont typeface="Wingdings" panose="05000000000000000000" pitchFamily="2" charset="2"/>
              <a:buNone/>
              <a:defRPr/>
            </a:pPr>
            <a:r>
              <a:rPr lang="en-US" altLang="zh-TW" sz="2000" kern="0" dirty="0"/>
              <a:t>BASE64</a:t>
            </a:r>
            <a:r>
              <a:rPr lang="zh-TW" altLang="en-US" sz="2000" kern="0" dirty="0"/>
              <a:t>編碼與解碼</a:t>
            </a:r>
          </a:p>
          <a:p>
            <a:pPr>
              <a:defRPr/>
            </a:pPr>
            <a:endParaRPr lang="zh-TW" altLang="en-US" kern="0" dirty="0"/>
          </a:p>
        </p:txBody>
      </p:sp>
      <p:cxnSp>
        <p:nvCxnSpPr>
          <p:cNvPr id="59398" name="直線單箭頭接點 6"/>
          <p:cNvCxnSpPr>
            <a:cxnSpLocks noChangeShapeType="1"/>
          </p:cNvCxnSpPr>
          <p:nvPr/>
        </p:nvCxnSpPr>
        <p:spPr bwMode="auto">
          <a:xfrm flipV="1">
            <a:off x="6548438" y="32766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99" name="直線單箭頭接點 7"/>
          <p:cNvCxnSpPr>
            <a:cxnSpLocks noChangeShapeType="1"/>
          </p:cNvCxnSpPr>
          <p:nvPr/>
        </p:nvCxnSpPr>
        <p:spPr bwMode="auto">
          <a:xfrm flipV="1">
            <a:off x="2203450" y="3200400"/>
            <a:ext cx="0" cy="609600"/>
          </a:xfrm>
          <a:prstGeom prst="straightConnector1">
            <a:avLst/>
          </a:prstGeom>
          <a:noFill/>
          <a:ln w="762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內容版面配置區 2"/>
          <p:cNvSpPr txBox="1">
            <a:spLocks/>
          </p:cNvSpPr>
          <p:nvPr/>
        </p:nvSpPr>
        <p:spPr bwMode="auto">
          <a:xfrm>
            <a:off x="434975" y="1828800"/>
            <a:ext cx="3962400" cy="1371600"/>
          </a:xfrm>
          <a:prstGeom prst="rect">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更多編碼與解碼</a:t>
            </a:r>
            <a:endParaRPr lang="en-US" altLang="zh-TW" kern="0" dirty="0"/>
          </a:p>
          <a:p>
            <a:pPr marL="0" indent="0">
              <a:buFont typeface="Wingdings" panose="05000000000000000000" pitchFamily="2" charset="2"/>
              <a:buNone/>
              <a:defRPr/>
            </a:pPr>
            <a:r>
              <a:rPr lang="en-US" altLang="zh-TW" sz="2000" kern="0" dirty="0"/>
              <a:t>BASE32</a:t>
            </a:r>
            <a:r>
              <a:rPr lang="zh-TW" altLang="en-US" sz="2000" kern="0" dirty="0"/>
              <a:t>編碼與解碼</a:t>
            </a:r>
          </a:p>
          <a:p>
            <a:pPr marL="0" indent="0">
              <a:buFont typeface="Wingdings" panose="05000000000000000000" pitchFamily="2" charset="2"/>
              <a:buNone/>
              <a:defRPr/>
            </a:pPr>
            <a:r>
              <a:rPr lang="en-US" altLang="zh-TW" sz="2000" kern="0" dirty="0"/>
              <a:t>MORSE</a:t>
            </a:r>
            <a:r>
              <a:rPr lang="zh-TW" altLang="en-US" sz="2000" kern="0" dirty="0"/>
              <a:t>編碼與解碼</a:t>
            </a:r>
          </a:p>
        </p:txBody>
      </p:sp>
      <p:sp>
        <p:nvSpPr>
          <p:cNvPr id="6" name="投影片編號版面配置區 5"/>
          <p:cNvSpPr>
            <a:spLocks noGrp="1"/>
          </p:cNvSpPr>
          <p:nvPr>
            <p:ph type="sldNum" sz="quarter" idx="12"/>
          </p:nvPr>
        </p:nvSpPr>
        <p:spPr/>
        <p:txBody>
          <a:bodyPr/>
          <a:lstStyle/>
          <a:p>
            <a:fld id="{D148A95B-E78A-43D3-83C9-357D8C7DE65E}" type="slidenum">
              <a:rPr lang="zh-TW" altLang="en-US" smtClean="0"/>
              <a:t>38</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27435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152400"/>
            <a:ext cx="6858000" cy="692150"/>
          </a:xfrm>
          <a:prstGeom prst="rect">
            <a:avLst/>
          </a:prstGeom>
          <a:solidFill>
            <a:schemeClr val="accent4">
              <a:lumMod val="50000"/>
            </a:schemeClr>
          </a:solidFill>
        </p:spPr>
        <p:txBody>
          <a:bodyPr>
            <a:spAutoFit/>
          </a:bodyPr>
          <a:lstStyle/>
          <a:p>
            <a:pPr>
              <a:defRPr/>
            </a:pPr>
            <a:r>
              <a:rPr lang="zh-TW" altLang="en-US" sz="2100" b="1" dirty="0">
                <a:solidFill>
                  <a:schemeClr val="bg1"/>
                </a:solidFill>
                <a:effectLst>
                  <a:outerShdw blurRad="38100" dist="38100" dir="2700000" algn="tl">
                    <a:srgbClr val="000000">
                      <a:alpha val="43137"/>
                    </a:srgbClr>
                  </a:outerShdw>
                </a:effectLst>
              </a:rPr>
              <a:t>使用</a:t>
            </a:r>
            <a:r>
              <a:rPr lang="en-US" altLang="zh-TW" sz="2100" b="1" dirty="0" err="1">
                <a:solidFill>
                  <a:srgbClr val="FFFF00"/>
                </a:solidFill>
                <a:effectLst>
                  <a:outerShdw blurRad="38100" dist="38100" dir="2700000" algn="tl">
                    <a:srgbClr val="000000">
                      <a:alpha val="43137"/>
                    </a:srgbClr>
                  </a:outerShdw>
                </a:effectLst>
              </a:rPr>
              <a:t>binascii</a:t>
            </a:r>
            <a:r>
              <a:rPr lang="en-US" altLang="zh-TW" sz="2100" b="1" dirty="0">
                <a:solidFill>
                  <a:schemeClr val="bg1"/>
                </a:solidFill>
                <a:effectLst>
                  <a:outerShdw blurRad="38100" dist="38100" dir="2700000" algn="tl">
                    <a:srgbClr val="000000">
                      <a:alpha val="43137"/>
                    </a:srgbClr>
                  </a:outerShdw>
                </a:effectLst>
              </a:rPr>
              <a:t> — Convert between binary and ASCII</a:t>
            </a:r>
          </a:p>
          <a:p>
            <a:pPr>
              <a:defRPr/>
            </a:pPr>
            <a:r>
              <a:rPr lang="zh-TW" altLang="en-US" b="1" dirty="0">
                <a:solidFill>
                  <a:schemeClr val="bg1"/>
                </a:solidFill>
                <a:effectLst>
                  <a:outerShdw blurRad="38100" dist="38100" dir="2700000" algn="tl">
                    <a:srgbClr val="000000">
                      <a:alpha val="43137"/>
                    </a:srgbClr>
                  </a:outerShdw>
                </a:effectLst>
              </a:rPr>
              <a:t>二進位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十進位</a:t>
            </a:r>
            <a:r>
              <a:rPr lang="en-US" altLang="zh-TW" b="1" dirty="0">
                <a:solidFill>
                  <a:schemeClr val="bg1"/>
                </a:solidFill>
                <a:effectLst>
                  <a:outerShdw blurRad="38100" dist="38100" dir="2700000" algn="tl">
                    <a:srgbClr val="000000">
                      <a:alpha val="43137"/>
                    </a:srgbClr>
                  </a:outerShdw>
                </a:effectLst>
              </a:rPr>
              <a:t>|</a:t>
            </a:r>
            <a:r>
              <a:rPr lang="zh-TW" altLang="en-US" b="1" dirty="0">
                <a:solidFill>
                  <a:schemeClr val="bg1"/>
                </a:solidFill>
                <a:effectLst>
                  <a:outerShdw blurRad="38100" dist="38100" dir="2700000" algn="tl">
                    <a:srgbClr val="000000">
                      <a:alpha val="43137"/>
                    </a:srgbClr>
                  </a:outerShdw>
                </a:effectLst>
              </a:rPr>
              <a:t>十六進位與</a:t>
            </a:r>
            <a:r>
              <a:rPr lang="en-US" altLang="zh-TW" b="1" dirty="0">
                <a:solidFill>
                  <a:schemeClr val="bg1"/>
                </a:solidFill>
                <a:effectLst>
                  <a:outerShdw blurRad="38100" dist="38100" dir="2700000" algn="tl">
                    <a:srgbClr val="000000">
                      <a:alpha val="43137"/>
                    </a:srgbClr>
                  </a:outerShdw>
                </a:effectLst>
              </a:rPr>
              <a:t>ASCII</a:t>
            </a:r>
            <a:r>
              <a:rPr lang="zh-TW" altLang="en-US" b="1" dirty="0">
                <a:solidFill>
                  <a:schemeClr val="bg1"/>
                </a:solidFill>
                <a:effectLst>
                  <a:outerShdw blurRad="38100" dist="38100" dir="2700000" algn="tl">
                    <a:srgbClr val="000000">
                      <a:alpha val="43137"/>
                    </a:srgbClr>
                  </a:outerShdw>
                </a:effectLst>
              </a:rPr>
              <a:t>互換的好模組</a:t>
            </a:r>
          </a:p>
        </p:txBody>
      </p:sp>
      <p:sp>
        <p:nvSpPr>
          <p:cNvPr id="5" name="矩形 4"/>
          <p:cNvSpPr/>
          <p:nvPr/>
        </p:nvSpPr>
        <p:spPr>
          <a:xfrm>
            <a:off x="685800" y="1482725"/>
            <a:ext cx="8153400" cy="1616075"/>
          </a:xfrm>
          <a:prstGeom prst="rect">
            <a:avLst/>
          </a:prstGeom>
        </p:spPr>
        <p:txBody>
          <a:bodyPr>
            <a:spAutoFit/>
          </a:bodyPr>
          <a:lstStyle/>
          <a:p>
            <a:pPr>
              <a:defRPr/>
            </a:pPr>
            <a:r>
              <a:rPr lang="en-US" altLang="zh-TW" sz="2100" b="1" dirty="0">
                <a:effectLst>
                  <a:outerShdw blurRad="38100" dist="38100" dir="2700000" algn="tl">
                    <a:srgbClr val="000000">
                      <a:alpha val="43137"/>
                    </a:srgbClr>
                  </a:outerShdw>
                </a:effectLst>
              </a:rPr>
              <a:t>binascii.b2a_hex(data)</a:t>
            </a:r>
            <a:r>
              <a:rPr lang="zh-TW" altLang="en-US" sz="2100" b="1" dirty="0">
                <a:effectLst>
                  <a:outerShdw blurRad="38100" dist="38100" dir="2700000" algn="tl">
                    <a:srgbClr val="000000">
                      <a:alpha val="43137"/>
                    </a:srgbClr>
                  </a:outerShdw>
                </a:effectLst>
              </a:rPr>
              <a:t>    </a:t>
            </a:r>
            <a:r>
              <a:rPr lang="en-US" altLang="zh-TW" sz="2100" b="1" dirty="0">
                <a:effectLst>
                  <a:outerShdw blurRad="38100" dist="38100" dir="2700000" algn="tl">
                    <a:srgbClr val="000000">
                      <a:alpha val="43137"/>
                    </a:srgbClr>
                  </a:outerShdw>
                </a:effectLst>
              </a:rPr>
              <a:t>||</a:t>
            </a:r>
            <a:r>
              <a:rPr lang="zh-TW" altLang="en-US" sz="2100" b="1" dirty="0">
                <a:effectLst>
                  <a:outerShdw blurRad="38100" dist="38100" dir="2700000" algn="tl">
                    <a:srgbClr val="000000">
                      <a:alpha val="43137"/>
                    </a:srgbClr>
                  </a:outerShdw>
                </a:effectLst>
              </a:rPr>
              <a:t>     </a:t>
            </a:r>
            <a:r>
              <a:rPr lang="en-US" altLang="zh-TW" sz="2100" b="1" dirty="0" err="1">
                <a:effectLst>
                  <a:outerShdw blurRad="38100" dist="38100" dir="2700000" algn="tl">
                    <a:srgbClr val="000000">
                      <a:alpha val="43137"/>
                    </a:srgbClr>
                  </a:outerShdw>
                </a:effectLst>
              </a:rPr>
              <a:t>binascii.hexlify</a:t>
            </a:r>
            <a:r>
              <a:rPr lang="en-US" altLang="zh-TW" sz="2100" b="1" dirty="0">
                <a:effectLst>
                  <a:outerShdw blurRad="38100" dist="38100" dir="2700000" algn="tl">
                    <a:srgbClr val="000000">
                      <a:alpha val="43137"/>
                    </a:srgbClr>
                  </a:outerShdw>
                </a:effectLst>
              </a:rPr>
              <a:t>(data)</a:t>
            </a:r>
          </a:p>
          <a:p>
            <a:pPr>
              <a:defRPr/>
            </a:pPr>
            <a:r>
              <a:rPr lang="en-US" altLang="zh-TW" sz="1050" dirty="0"/>
              <a:t>Return the hexadecimal representation of the binary data. Every byte of data is converted into the corresponding 2-digit hex representation. The resulting string is therefore twice as long as the length of data.</a:t>
            </a:r>
          </a:p>
          <a:p>
            <a:pPr>
              <a:defRPr/>
            </a:pPr>
            <a:endParaRPr lang="en-US" altLang="zh-TW" b="1" dirty="0">
              <a:effectLst>
                <a:outerShdw blurRad="38100" dist="38100" dir="2700000" algn="tl">
                  <a:srgbClr val="000000">
                    <a:alpha val="43137"/>
                  </a:srgbClr>
                </a:outerShdw>
              </a:effectLst>
            </a:endParaRPr>
          </a:p>
          <a:p>
            <a:pPr>
              <a:defRPr/>
            </a:pPr>
            <a:r>
              <a:rPr lang="en-US" altLang="zh-TW" b="1" dirty="0">
                <a:effectLst>
                  <a:outerShdw blurRad="38100" dist="38100" dir="2700000" algn="tl">
                    <a:srgbClr val="000000">
                      <a:alpha val="43137"/>
                    </a:srgbClr>
                  </a:outerShdw>
                </a:effectLst>
              </a:rPr>
              <a:t>binascii.a2b_hex(</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  </a:t>
            </a:r>
            <a:r>
              <a:rPr lang="en-US" altLang="zh-TW" b="1" dirty="0" err="1">
                <a:effectLst>
                  <a:outerShdw blurRad="38100" dist="38100" dir="2700000" algn="tl">
                    <a:srgbClr val="000000">
                      <a:alpha val="43137"/>
                    </a:srgbClr>
                  </a:outerShdw>
                </a:effectLst>
              </a:rPr>
              <a:t>binascii.unhexlify</a:t>
            </a:r>
            <a:r>
              <a:rPr lang="en-US" altLang="zh-TW" b="1" dirty="0">
                <a:effectLst>
                  <a:outerShdw blurRad="38100" dist="38100" dir="2700000" algn="tl">
                    <a:srgbClr val="000000">
                      <a:alpha val="43137"/>
                    </a:srgbClr>
                  </a:outerShdw>
                </a:effectLst>
              </a:rPr>
              <a:t>(</a:t>
            </a:r>
            <a:r>
              <a:rPr lang="en-US" altLang="zh-TW" b="1" dirty="0" err="1">
                <a:effectLst>
                  <a:outerShdw blurRad="38100" dist="38100" dir="2700000" algn="tl">
                    <a:srgbClr val="000000">
                      <a:alpha val="43137"/>
                    </a:srgbClr>
                  </a:outerShdw>
                </a:effectLst>
              </a:rPr>
              <a:t>hexstr</a:t>
            </a:r>
            <a:r>
              <a:rPr lang="en-US" altLang="zh-TW" b="1" dirty="0">
                <a:effectLst>
                  <a:outerShdw blurRad="38100" dist="38100" dir="2700000" algn="tl">
                    <a:srgbClr val="000000">
                      <a:alpha val="43137"/>
                    </a:srgbClr>
                  </a:outerShdw>
                </a:effectLst>
              </a:rPr>
              <a:t>)</a:t>
            </a:r>
          </a:p>
          <a:p>
            <a:pPr>
              <a:defRPr/>
            </a:pPr>
            <a:r>
              <a:rPr lang="en-US" altLang="zh-TW" sz="1050" dirty="0"/>
              <a:t>Return the binary data represented by the hexadecimal string </a:t>
            </a:r>
            <a:r>
              <a:rPr lang="en-US" altLang="zh-TW" sz="1050" dirty="0" err="1"/>
              <a:t>hexstr</a:t>
            </a:r>
            <a:r>
              <a:rPr lang="en-US" altLang="zh-TW" sz="1050" dirty="0"/>
              <a:t>. This function is the inverse of b2a_hex(). </a:t>
            </a:r>
            <a:r>
              <a:rPr lang="en-US" altLang="zh-TW" sz="1050" dirty="0" err="1"/>
              <a:t>hexstr</a:t>
            </a:r>
            <a:r>
              <a:rPr lang="en-US" altLang="zh-TW" sz="1050" dirty="0"/>
              <a:t> must contain an even number of hexadecimal digits (which can be upper or lower case), otherwise a </a:t>
            </a:r>
            <a:r>
              <a:rPr lang="en-US" altLang="zh-TW" sz="1050" dirty="0" err="1"/>
              <a:t>TypeError</a:t>
            </a:r>
            <a:r>
              <a:rPr lang="en-US" altLang="zh-TW" sz="1050" dirty="0"/>
              <a:t> is raised.</a:t>
            </a:r>
            <a:endParaRPr lang="zh-TW" altLang="en-US" sz="1050" dirty="0"/>
          </a:p>
        </p:txBody>
      </p:sp>
      <p:sp>
        <p:nvSpPr>
          <p:cNvPr id="6" name="矩形 5"/>
          <p:cNvSpPr/>
          <p:nvPr/>
        </p:nvSpPr>
        <p:spPr>
          <a:xfrm>
            <a:off x="1404938" y="993775"/>
            <a:ext cx="6919912" cy="369888"/>
          </a:xfrm>
          <a:prstGeom prst="rect">
            <a:avLst/>
          </a:prstGeom>
        </p:spPr>
        <p:txBody>
          <a:bodyPr>
            <a:spAutoFit/>
          </a:bodyPr>
          <a:lstStyle/>
          <a:p>
            <a:pPr>
              <a:defRPr/>
            </a:pPr>
            <a:r>
              <a:rPr lang="en-US" altLang="zh-TW" b="1" dirty="0">
                <a:effectLst>
                  <a:outerShdw blurRad="38100" dist="38100" dir="2700000" algn="tl">
                    <a:srgbClr val="000000">
                      <a:alpha val="43137"/>
                    </a:srgbClr>
                  </a:outerShdw>
                </a:effectLst>
              </a:rPr>
              <a:t>https://docs.python.org/2/library/binascii.html</a:t>
            </a:r>
            <a:endParaRPr lang="zh-TW" altLang="en-US" b="1" dirty="0">
              <a:effectLst>
                <a:outerShdw blurRad="38100" dist="38100" dir="2700000" algn="tl">
                  <a:srgbClr val="000000">
                    <a:alpha val="43137"/>
                  </a:srgbClr>
                </a:outerShdw>
              </a:effectLst>
            </a:endParaRPr>
          </a:p>
        </p:txBody>
      </p:sp>
      <p:sp>
        <p:nvSpPr>
          <p:cNvPr id="8" name="矩形 7"/>
          <p:cNvSpPr/>
          <p:nvPr/>
        </p:nvSpPr>
        <p:spPr>
          <a:xfrm>
            <a:off x="1981200" y="3062398"/>
            <a:ext cx="4100513" cy="3416300"/>
          </a:xfrm>
          <a:prstGeom prst="rect">
            <a:avLst/>
          </a:prstGeom>
        </p:spPr>
        <p:txBody>
          <a:bodyPr>
            <a:spAutoFit/>
          </a:bodyPr>
          <a:lstStyle/>
          <a:p>
            <a:pPr>
              <a:defRPr/>
            </a:pPr>
            <a:r>
              <a:rPr lang="en-US" altLang="zh-TW" dirty="0"/>
              <a:t>#coding:utf-8</a:t>
            </a:r>
          </a:p>
          <a:p>
            <a:pPr>
              <a:defRPr/>
            </a:pPr>
            <a:r>
              <a:rPr lang="en-US" altLang="zh-TW" b="1" dirty="0">
                <a:solidFill>
                  <a:srgbClr val="FF0000"/>
                </a:solidFill>
                <a:effectLst>
                  <a:outerShdw blurRad="38100" dist="38100" dir="2700000" algn="tl">
                    <a:srgbClr val="000000">
                      <a:alpha val="43137"/>
                    </a:srgbClr>
                  </a:outerShdw>
                </a:effectLst>
              </a:rPr>
              <a:t>import </a:t>
            </a:r>
            <a:r>
              <a:rPr lang="en-US" altLang="zh-TW" b="1" dirty="0" err="1">
                <a:solidFill>
                  <a:srgbClr val="FF0000"/>
                </a:solidFill>
                <a:effectLst>
                  <a:outerShdw blurRad="38100" dist="38100" dir="2700000" algn="tl">
                    <a:srgbClr val="000000">
                      <a:alpha val="43137"/>
                    </a:srgbClr>
                  </a:outerShdw>
                </a:effectLst>
              </a:rPr>
              <a:t>binascii</a:t>
            </a:r>
            <a:endParaRPr lang="en-US" altLang="zh-TW" b="1" dirty="0">
              <a:solidFill>
                <a:srgbClr val="FF0000"/>
              </a:solidFill>
              <a:effectLst>
                <a:outerShdw blurRad="38100" dist="38100" dir="2700000" algn="tl">
                  <a:srgbClr val="000000">
                    <a:alpha val="43137"/>
                  </a:srgbClr>
                </a:outerShdw>
              </a:effectLst>
            </a:endParaRPr>
          </a:p>
          <a:p>
            <a:pPr>
              <a:defRPr/>
            </a:pPr>
            <a:endParaRPr lang="en-US" altLang="zh-TW" dirty="0"/>
          </a:p>
          <a:p>
            <a:pPr>
              <a:defRPr/>
            </a:pPr>
            <a:r>
              <a:rPr lang="en-US" altLang="zh-TW" dirty="0"/>
              <a:t>a = ‘</a:t>
            </a:r>
            <a:r>
              <a:rPr lang="en-US" altLang="zh-TW" dirty="0" err="1"/>
              <a:t>HappyCTF</a:t>
            </a:r>
            <a:r>
              <a:rPr lang="en-US" altLang="zh-TW" dirty="0"/>
              <a:t>{Useful tools </a:t>
            </a:r>
            <a:r>
              <a:rPr lang="en-US" altLang="zh-TW" dirty="0" err="1"/>
              <a:t>binascii</a:t>
            </a:r>
            <a:r>
              <a:rPr lang="en-US" altLang="zh-TW" dirty="0"/>
              <a:t>}'</a:t>
            </a:r>
          </a:p>
          <a:p>
            <a:pPr>
              <a:defRPr/>
            </a:pPr>
            <a:r>
              <a:rPr lang="en-US" altLang="zh-TW" dirty="0"/>
              <a:t>b = binascii.b2a_hex(a)</a:t>
            </a:r>
          </a:p>
          <a:p>
            <a:pPr>
              <a:defRPr/>
            </a:pPr>
            <a:r>
              <a:rPr lang="en-US" altLang="zh-TW" dirty="0"/>
              <a:t>print b</a:t>
            </a:r>
          </a:p>
          <a:p>
            <a:pPr>
              <a:defRPr/>
            </a:pPr>
            <a:r>
              <a:rPr lang="en-US" altLang="zh-TW" dirty="0"/>
              <a:t>print binascii.a2b_hex(b)</a:t>
            </a:r>
          </a:p>
          <a:p>
            <a:pPr>
              <a:defRPr/>
            </a:pPr>
            <a:endParaRPr lang="en-US" altLang="zh-TW" dirty="0"/>
          </a:p>
          <a:p>
            <a:pPr>
              <a:defRPr/>
            </a:pPr>
            <a:r>
              <a:rPr lang="en-US" altLang="zh-TW" dirty="0"/>
              <a:t>c = </a:t>
            </a:r>
            <a:r>
              <a:rPr lang="en-US" altLang="zh-TW" dirty="0" err="1"/>
              <a:t>binascii.hexlify</a:t>
            </a:r>
            <a:r>
              <a:rPr lang="en-US" altLang="zh-TW" dirty="0"/>
              <a:t>(a)</a:t>
            </a:r>
          </a:p>
          <a:p>
            <a:pPr>
              <a:defRPr/>
            </a:pPr>
            <a:r>
              <a:rPr lang="en-US" altLang="zh-TW" dirty="0"/>
              <a:t>print c</a:t>
            </a:r>
          </a:p>
          <a:p>
            <a:pPr>
              <a:defRPr/>
            </a:pPr>
            <a:r>
              <a:rPr lang="en-US" altLang="zh-TW" dirty="0"/>
              <a:t>print </a:t>
            </a:r>
            <a:r>
              <a:rPr lang="en-US" altLang="zh-TW" dirty="0" err="1"/>
              <a:t>binascii.unhexlify</a:t>
            </a:r>
            <a:r>
              <a:rPr lang="en-US" altLang="zh-TW" dirty="0"/>
              <a:t>(c)</a:t>
            </a:r>
          </a:p>
          <a:p>
            <a:pPr>
              <a:defRPr/>
            </a:pPr>
            <a:endParaRPr lang="en-US" altLang="zh-TW" dirty="0"/>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39</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979276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
          <p:cNvSpPr>
            <a:spLocks noChangeArrowheads="1"/>
          </p:cNvSpPr>
          <p:nvPr/>
        </p:nvSpPr>
        <p:spPr bwMode="auto">
          <a:xfrm>
            <a:off x="0" y="2362200"/>
            <a:ext cx="7086600" cy="3417888"/>
          </a:xfrm>
          <a:prstGeom prst="rect">
            <a:avLst/>
          </a:prstGeom>
          <a:solidFill>
            <a:srgbClr val="00B05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13314" name="標題 1"/>
          <p:cNvSpPr>
            <a:spLocks noGrp="1"/>
          </p:cNvSpPr>
          <p:nvPr>
            <p:ph type="title"/>
          </p:nvPr>
        </p:nvSpPr>
        <p:spPr>
          <a:xfrm>
            <a:off x="101600" y="192088"/>
            <a:ext cx="7886700" cy="625475"/>
          </a:xfrm>
        </p:spPr>
        <p:txBody>
          <a:bodyPr>
            <a:normAutofit fontScale="90000"/>
          </a:bodyPr>
          <a:lstStyle/>
          <a:p>
            <a:pPr algn="l">
              <a:defRPr/>
            </a:pPr>
            <a:r>
              <a:rPr lang="zh-TW" altLang="en-US" dirty="0"/>
              <a:t>學習地圖</a:t>
            </a:r>
            <a:r>
              <a:rPr lang="en-US" altLang="zh-TW" dirty="0"/>
              <a:t>:</a:t>
            </a:r>
            <a:r>
              <a:rPr lang="zh-TW" altLang="en-US" dirty="0"/>
              <a:t>基礎課程 課程模組</a:t>
            </a:r>
          </a:p>
        </p:txBody>
      </p:sp>
      <p:sp>
        <p:nvSpPr>
          <p:cNvPr id="7" name="內容版面配置區 2">
            <a:extLst/>
          </p:cNvPr>
          <p:cNvSpPr txBox="1">
            <a:spLocks/>
          </p:cNvSpPr>
          <p:nvPr/>
        </p:nvSpPr>
        <p:spPr bwMode="auto">
          <a:xfrm>
            <a:off x="130175" y="2479675"/>
            <a:ext cx="2062163" cy="98742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隱寫術</a:t>
            </a: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選讀</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Steganography</a:t>
            </a:r>
          </a:p>
          <a:p>
            <a:pPr marL="0" indent="0">
              <a:buFont typeface="Wingdings" panose="05000000000000000000" pitchFamily="2" charset="2"/>
              <a:buNone/>
              <a:defRPr/>
            </a:pPr>
            <a:r>
              <a:rPr lang="zh-TW" altLang="en-US" sz="1600" b="1" kern="0" dirty="0">
                <a:solidFill>
                  <a:srgbClr val="0070C0"/>
                </a:solidFill>
                <a:effectLst>
                  <a:outerShdw blurRad="38100" dist="38100" dir="2700000" algn="tl">
                    <a:srgbClr val="000000">
                      <a:alpha val="43137"/>
                    </a:srgbClr>
                  </a:outerShdw>
                </a:effectLst>
              </a:rPr>
              <a:t>趣味十足的隱寫術</a:t>
            </a:r>
            <a:endParaRPr lang="en-US" altLang="zh-TW" sz="1600" b="1" kern="0" dirty="0">
              <a:solidFill>
                <a:srgbClr val="0070C0"/>
              </a:solidFill>
              <a:effectLst>
                <a:outerShdw blurRad="38100" dist="38100" dir="2700000" algn="tl">
                  <a:srgbClr val="000000">
                    <a:alpha val="43137"/>
                  </a:srgbClr>
                </a:outerShdw>
              </a:effectLst>
            </a:endParaRPr>
          </a:p>
        </p:txBody>
      </p:sp>
      <p:sp>
        <p:nvSpPr>
          <p:cNvPr id="8" name="內容版面配置區 2">
            <a:extLst/>
          </p:cNvPr>
          <p:cNvSpPr txBox="1">
            <a:spLocks/>
          </p:cNvSpPr>
          <p:nvPr/>
        </p:nvSpPr>
        <p:spPr bwMode="auto">
          <a:xfrm>
            <a:off x="115888" y="5283200"/>
            <a:ext cx="6894512" cy="323850"/>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從資訊安全到資訊倫理與法律</a:t>
            </a:r>
            <a:r>
              <a:rPr lang="en-US" altLang="zh-TW" sz="1600" b="1" dirty="0">
                <a:solidFill>
                  <a:srgbClr val="FF0000"/>
                </a:solidFill>
                <a:effectLst>
                  <a:outerShdw blurRad="38100" dist="38100" dir="2700000" algn="tl">
                    <a:srgbClr val="000000">
                      <a:alpha val="43137"/>
                    </a:srgbClr>
                  </a:outerShdw>
                </a:effectLst>
              </a:rPr>
              <a:t>》</a:t>
            </a:r>
            <a:endParaRPr lang="zh-TW" altLang="en-US" sz="1600" b="1" dirty="0">
              <a:solidFill>
                <a:srgbClr val="FF0000"/>
              </a:solidFill>
              <a:effectLst>
                <a:outerShdw blurRad="38100" dist="38100" dir="2700000" algn="tl">
                  <a:srgbClr val="000000">
                    <a:alpha val="43137"/>
                  </a:srgbClr>
                </a:outerShdw>
              </a:effectLst>
            </a:endParaRPr>
          </a:p>
        </p:txBody>
      </p:sp>
      <p:sp>
        <p:nvSpPr>
          <p:cNvPr id="3" name="矩形 2"/>
          <p:cNvSpPr/>
          <p:nvPr/>
        </p:nvSpPr>
        <p:spPr>
          <a:xfrm>
            <a:off x="5257800" y="1714500"/>
            <a:ext cx="3475038" cy="400050"/>
          </a:xfrm>
          <a:prstGeom prst="rect">
            <a:avLst/>
          </a:prstGeom>
          <a:solidFill>
            <a:schemeClr val="accent1">
              <a:lumMod val="90000"/>
            </a:schemeClr>
          </a:solidFill>
        </p:spPr>
        <p:txBody>
          <a:bodyPr>
            <a:spAutoFit/>
          </a:bodyPr>
          <a:lstStyle/>
          <a:p>
            <a:pPr>
              <a:defRPr/>
            </a:pPr>
            <a:r>
              <a:rPr lang="en-US" altLang="zh-TW" sz="2000" dirty="0"/>
              <a:t>《</a:t>
            </a:r>
            <a:r>
              <a:rPr lang="zh-TW" altLang="en-US" sz="2000" dirty="0"/>
              <a:t>作業系統</a:t>
            </a:r>
            <a:r>
              <a:rPr lang="en-US" altLang="zh-TW" sz="2000" dirty="0"/>
              <a:t>》</a:t>
            </a:r>
            <a:r>
              <a:rPr lang="zh-TW" altLang="en-US" sz="2000" dirty="0"/>
              <a:t>大學課程</a:t>
            </a:r>
            <a:r>
              <a:rPr lang="en-US" altLang="zh-TW" sz="2000" dirty="0"/>
              <a:t>[</a:t>
            </a:r>
            <a:r>
              <a:rPr lang="zh-TW" altLang="en-US" sz="2000" dirty="0"/>
              <a:t>理論</a:t>
            </a:r>
            <a:r>
              <a:rPr lang="en-US" altLang="zh-TW" sz="2000" dirty="0"/>
              <a:t>]</a:t>
            </a:r>
            <a:endParaRPr lang="zh-TW" altLang="en-US" sz="2000" dirty="0"/>
          </a:p>
        </p:txBody>
      </p:sp>
      <p:sp>
        <p:nvSpPr>
          <p:cNvPr id="11" name="矩形 10"/>
          <p:cNvSpPr/>
          <p:nvPr/>
        </p:nvSpPr>
        <p:spPr>
          <a:xfrm>
            <a:off x="920750" y="1692275"/>
            <a:ext cx="3792538"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作業系統實務</a:t>
            </a:r>
            <a:r>
              <a:rPr lang="en-US" altLang="zh-TW" sz="2000" dirty="0"/>
              <a:t>》</a:t>
            </a:r>
            <a:r>
              <a:rPr lang="zh-TW" altLang="en-US" sz="2000" dirty="0"/>
              <a:t>大學課程</a:t>
            </a:r>
          </a:p>
        </p:txBody>
      </p:sp>
      <p:sp>
        <p:nvSpPr>
          <p:cNvPr id="4" name="矩形 3"/>
          <p:cNvSpPr/>
          <p:nvPr/>
        </p:nvSpPr>
        <p:spPr>
          <a:xfrm>
            <a:off x="-76200" y="5780088"/>
            <a:ext cx="5002213" cy="369887"/>
          </a:xfrm>
          <a:prstGeom prst="rect">
            <a:avLst/>
          </a:prstGeom>
        </p:spPr>
        <p:txBody>
          <a:bodyPr>
            <a:spAutoFit/>
          </a:bodyPr>
          <a:lstStyle/>
          <a:p>
            <a:pPr>
              <a:defRPr/>
            </a:pP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b="1" dirty="0">
                <a:solidFill>
                  <a:srgbClr val="0070C0"/>
                </a:solidFill>
                <a:effectLst>
                  <a:outerShdw blurRad="38100" dist="38100" dir="2700000" algn="tl">
                    <a:srgbClr val="000000">
                      <a:alpha val="43137"/>
                    </a:srgbClr>
                  </a:outerShdw>
                </a:effectLst>
              </a:rPr>
              <a:t>資訊安全基礎實務課程</a:t>
            </a:r>
            <a:r>
              <a:rPr lang="en-US" altLang="zh-TW" b="1" dirty="0">
                <a:solidFill>
                  <a:srgbClr val="0070C0"/>
                </a:solidFill>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r>
              <a:rPr lang="zh-TW" altLang="en-US" dirty="0"/>
              <a:t>基礎課程</a:t>
            </a:r>
            <a:r>
              <a:rPr lang="zh-TW" altLang="en-US" b="1" dirty="0">
                <a:solidFill>
                  <a:srgbClr val="0070C0"/>
                </a:solidFill>
                <a:effectLst>
                  <a:outerShdw blurRad="38100" dist="38100" dir="2700000" algn="tl">
                    <a:srgbClr val="000000">
                      <a:alpha val="43137"/>
                    </a:srgbClr>
                  </a:outerShdw>
                </a:effectLst>
              </a:rPr>
              <a:t>課程模組</a:t>
            </a:r>
          </a:p>
        </p:txBody>
      </p:sp>
      <p:cxnSp>
        <p:nvCxnSpPr>
          <p:cNvPr id="21513" name="直線單箭頭接點 14"/>
          <p:cNvCxnSpPr>
            <a:cxnSpLocks noChangeShapeType="1"/>
            <a:stCxn id="18" idx="0"/>
          </p:cNvCxnSpPr>
          <p:nvPr/>
        </p:nvCxnSpPr>
        <p:spPr bwMode="auto">
          <a:xfrm flipV="1">
            <a:off x="2424113" y="2103438"/>
            <a:ext cx="393700" cy="18034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4" name="直線單箭頭接點 37"/>
          <p:cNvCxnSpPr>
            <a:cxnSpLocks noChangeShapeType="1"/>
          </p:cNvCxnSpPr>
          <p:nvPr/>
        </p:nvCxnSpPr>
        <p:spPr bwMode="auto">
          <a:xfrm flipH="1" flipV="1">
            <a:off x="1827213" y="3421063"/>
            <a:ext cx="625475" cy="5873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內容版面配置區 2">
            <a:extLst/>
          </p:cNvPr>
          <p:cNvSpPr txBox="1">
            <a:spLocks/>
          </p:cNvSpPr>
          <p:nvPr/>
        </p:nvSpPr>
        <p:spPr bwMode="auto">
          <a:xfrm>
            <a:off x="1117600" y="3906838"/>
            <a:ext cx="2614613" cy="957262"/>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《Linux:</a:t>
            </a:r>
            <a:r>
              <a:rPr lang="zh-TW" altLang="en-US" sz="1600" b="1" dirty="0">
                <a:solidFill>
                  <a:srgbClr val="FF0000"/>
                </a:solidFill>
                <a:effectLst>
                  <a:outerShdw blurRad="38100" dist="38100" dir="2700000" algn="tl">
                    <a:srgbClr val="000000">
                      <a:alpha val="43137"/>
                    </a:srgbClr>
                  </a:outerShdw>
                </a:effectLst>
              </a:rPr>
              <a:t>安全測試基礎</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zh-TW" altLang="en-US" sz="1600" b="1" dirty="0">
                <a:solidFill>
                  <a:srgbClr val="0070C0"/>
                </a:solidFill>
                <a:effectLst>
                  <a:outerShdw blurRad="38100" dist="38100" dir="2700000" algn="tl">
                    <a:srgbClr val="000000">
                      <a:alpha val="43137"/>
                    </a:srgbClr>
                  </a:outerShdw>
                </a:effectLst>
              </a:rPr>
              <a:t>認識</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a:solidFill>
                  <a:srgbClr val="0070C0"/>
                </a:solidFill>
                <a:effectLst>
                  <a:outerShdw blurRad="38100" dist="38100" dir="2700000" algn="tl">
                    <a:srgbClr val="000000">
                      <a:alpha val="43137"/>
                    </a:srgbClr>
                  </a:outerShdw>
                </a:effectLst>
              </a:rPr>
              <a:t>作業系統</a:t>
            </a:r>
            <a:endParaRPr lang="en-US" altLang="zh-TW" sz="1600" b="1" dirty="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zh-TW" altLang="en-US" sz="1600" b="1" dirty="0">
                <a:solidFill>
                  <a:srgbClr val="0070C0"/>
                </a:solidFill>
                <a:effectLst>
                  <a:outerShdw blurRad="38100" dist="38100" dir="2700000" algn="tl">
                    <a:srgbClr val="000000">
                      <a:alpha val="43137"/>
                    </a:srgbClr>
                  </a:outerShdw>
                </a:effectLst>
              </a:rPr>
              <a:t>熟悉基本</a:t>
            </a:r>
            <a:r>
              <a:rPr lang="en-US" altLang="zh-TW" sz="1600" b="1" dirty="0" err="1">
                <a:solidFill>
                  <a:srgbClr val="0070C0"/>
                </a:solidFill>
                <a:effectLst>
                  <a:outerShdw blurRad="38100" dist="38100" dir="2700000" algn="tl">
                    <a:srgbClr val="000000">
                      <a:alpha val="43137"/>
                    </a:srgbClr>
                  </a:outerShdw>
                </a:effectLst>
              </a:rPr>
              <a:t>linux</a:t>
            </a:r>
            <a:r>
              <a:rPr lang="zh-TW" altLang="en-US" sz="1600" b="1" dirty="0">
                <a:solidFill>
                  <a:srgbClr val="0070C0"/>
                </a:solidFill>
                <a:effectLst>
                  <a:outerShdw blurRad="38100" dist="38100" dir="2700000" algn="tl">
                    <a:srgbClr val="000000">
                      <a:alpha val="43137"/>
                    </a:srgbClr>
                  </a:outerShdw>
                </a:effectLst>
              </a:rPr>
              <a:t>指令</a:t>
            </a:r>
            <a:endParaRPr lang="en-US" altLang="zh-TW" sz="1600" b="1" dirty="0">
              <a:solidFill>
                <a:srgbClr val="0070C0"/>
              </a:solidFill>
              <a:effectLst>
                <a:outerShdw blurRad="38100" dist="38100" dir="2700000" algn="tl">
                  <a:srgbClr val="000000">
                    <a:alpha val="43137"/>
                  </a:srgbClr>
                </a:outerShdw>
              </a:effectLst>
            </a:endParaRPr>
          </a:p>
        </p:txBody>
      </p:sp>
      <p:sp>
        <p:nvSpPr>
          <p:cNvPr id="19" name="內容版面配置區 2">
            <a:extLst/>
          </p:cNvPr>
          <p:cNvSpPr txBox="1">
            <a:spLocks/>
          </p:cNvSpPr>
          <p:nvPr/>
        </p:nvSpPr>
        <p:spPr bwMode="auto">
          <a:xfrm>
            <a:off x="4686300" y="3638550"/>
            <a:ext cx="2209800" cy="968375"/>
          </a:xfrm>
          <a:prstGeom prst="rect">
            <a:avLst/>
          </a:prstGeom>
          <a:solidFill>
            <a:schemeClr val="accent3">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en-US" altLang="zh-TW" sz="1600" b="1" dirty="0">
                <a:solidFill>
                  <a:srgbClr val="FF0000"/>
                </a:solidFill>
                <a:effectLst>
                  <a:outerShdw blurRad="38100" dist="38100" dir="2700000" algn="tl">
                    <a:srgbClr val="000000">
                      <a:alpha val="43137"/>
                    </a:srgbClr>
                  </a:outerShdw>
                </a:effectLst>
              </a:rPr>
              <a:t>《</a:t>
            </a:r>
            <a:r>
              <a:rPr lang="zh-TW" altLang="en-US" sz="1600" b="1" dirty="0">
                <a:solidFill>
                  <a:srgbClr val="FF0000"/>
                </a:solidFill>
                <a:effectLst>
                  <a:outerShdw blurRad="38100" dist="38100" dir="2700000" algn="tl">
                    <a:srgbClr val="000000">
                      <a:alpha val="43137"/>
                    </a:srgbClr>
                  </a:outerShdw>
                </a:effectLst>
              </a:rPr>
              <a:t>編碼與解碼</a:t>
            </a:r>
            <a:r>
              <a:rPr lang="en-US" altLang="zh-TW" sz="1600" b="1" dirty="0">
                <a:solidFill>
                  <a:srgbClr val="FF0000"/>
                </a:solidFill>
                <a:effectLst>
                  <a:outerShdw blurRad="38100" dist="38100" dir="2700000" algn="tl">
                    <a:srgbClr val="000000">
                      <a:alpha val="43137"/>
                    </a:srgbClr>
                  </a:outerShdw>
                </a:effectLst>
              </a:rPr>
              <a:t>》</a:t>
            </a: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ASCII</a:t>
            </a:r>
            <a:r>
              <a:rPr lang="zh-TW" altLang="en-US" sz="1600" b="1" dirty="0">
                <a:solidFill>
                  <a:srgbClr val="0070C0"/>
                </a:solidFill>
                <a:effectLst>
                  <a:outerShdw blurRad="38100" dist="38100" dir="2700000" algn="tl">
                    <a:srgbClr val="000000">
                      <a:alpha val="43137"/>
                    </a:srgbClr>
                  </a:outerShdw>
                </a:effectLst>
              </a:rPr>
              <a:t>編碼與解碼</a:t>
            </a:r>
            <a:endParaRPr lang="en-US" altLang="zh-TW" sz="1600" b="1" dirty="0">
              <a:solidFill>
                <a:srgbClr val="0070C0"/>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a:solidFill>
                  <a:srgbClr val="0070C0"/>
                </a:solidFill>
                <a:effectLst>
                  <a:outerShdw blurRad="38100" dist="38100" dir="2700000" algn="tl">
                    <a:srgbClr val="000000">
                      <a:alpha val="43137"/>
                    </a:srgbClr>
                  </a:outerShdw>
                </a:effectLst>
              </a:rPr>
              <a:t>BASE 64 </a:t>
            </a:r>
            <a:r>
              <a:rPr lang="zh-TW" altLang="en-US" sz="1600" b="1" dirty="0">
                <a:solidFill>
                  <a:srgbClr val="0070C0"/>
                </a:solidFill>
                <a:effectLst>
                  <a:outerShdw blurRad="38100" dist="38100" dir="2700000" algn="tl">
                    <a:srgbClr val="000000">
                      <a:alpha val="43137"/>
                    </a:srgbClr>
                  </a:outerShdw>
                </a:effectLst>
              </a:rPr>
              <a:t>編碼與解碼</a:t>
            </a:r>
          </a:p>
        </p:txBody>
      </p:sp>
      <p:sp>
        <p:nvSpPr>
          <p:cNvPr id="21" name="內容版面配置區 2">
            <a:extLst/>
          </p:cNvPr>
          <p:cNvSpPr txBox="1">
            <a:spLocks/>
          </p:cNvSpPr>
          <p:nvPr/>
        </p:nvSpPr>
        <p:spPr bwMode="auto">
          <a:xfrm>
            <a:off x="7216775" y="3876675"/>
            <a:ext cx="1873250" cy="722313"/>
          </a:xfrm>
          <a:prstGeom prst="rect">
            <a:avLst/>
          </a:prstGeom>
          <a:solidFill>
            <a:schemeClr val="accent1">
              <a:lumMod val="10000"/>
            </a:schemeClr>
          </a:solidFill>
          <a:ln>
            <a:noFill/>
          </a:ln>
          <a:effectLst/>
          <a:extLs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sz="2000" b="1" dirty="0">
                <a:solidFill>
                  <a:schemeClr val="bg1"/>
                </a:solidFill>
                <a:effectLst>
                  <a:outerShdw blurRad="38100" dist="38100" dir="2700000" algn="tl">
                    <a:srgbClr val="000000">
                      <a:alpha val="43137"/>
                    </a:srgbClr>
                  </a:outerShdw>
                </a:effectLst>
              </a:rPr>
              <a:t>高中</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高工</a:t>
            </a:r>
            <a:r>
              <a:rPr lang="en-US" altLang="zh-TW" sz="2000" b="1" dirty="0">
                <a:solidFill>
                  <a:schemeClr val="bg1"/>
                </a:solidFill>
                <a:effectLst>
                  <a:outerShdw blurRad="38100" dist="38100" dir="2700000" algn="tl">
                    <a:srgbClr val="000000">
                      <a:alpha val="43137"/>
                    </a:srgbClr>
                  </a:outerShdw>
                </a:effectLst>
              </a:rPr>
              <a:t>|</a:t>
            </a:r>
            <a:r>
              <a:rPr lang="zh-TW" altLang="en-US" sz="2000" b="1" dirty="0">
                <a:solidFill>
                  <a:schemeClr val="bg1"/>
                </a:solidFill>
                <a:effectLst>
                  <a:outerShdw blurRad="38100" dist="38100" dir="2700000" algn="tl">
                    <a:srgbClr val="000000">
                      <a:alpha val="43137"/>
                    </a:srgbClr>
                  </a:outerShdw>
                </a:effectLst>
              </a:rPr>
              <a:t>高職</a:t>
            </a:r>
            <a:endParaRPr lang="en-US" altLang="zh-TW" sz="2000" b="1" dirty="0">
              <a:solidFill>
                <a:schemeClr val="bg1"/>
              </a:solidFill>
              <a:effectLst>
                <a:outerShdw blurRad="38100" dist="38100" dir="2700000" algn="tl">
                  <a:srgbClr val="000000">
                    <a:alpha val="43137"/>
                  </a:srgbClr>
                </a:outerShdw>
              </a:effectLst>
            </a:endParaRPr>
          </a:p>
          <a:p>
            <a:pPr marL="0" indent="0">
              <a:buFont typeface="Wingdings" panose="05000000000000000000" pitchFamily="2" charset="2"/>
              <a:buNone/>
              <a:defRPr/>
            </a:pPr>
            <a:r>
              <a:rPr lang="en-US" altLang="zh-TW" sz="1600" b="1" dirty="0">
                <a:solidFill>
                  <a:schemeClr val="bg1"/>
                </a:solidFill>
                <a:effectLst>
                  <a:outerShdw blurRad="38100" dist="38100" dir="2700000" algn="tl">
                    <a:srgbClr val="000000">
                      <a:alpha val="43137"/>
                    </a:srgbClr>
                  </a:outerShdw>
                </a:effectLst>
              </a:rPr>
              <a:t>《</a:t>
            </a:r>
            <a:r>
              <a:rPr lang="zh-TW" altLang="en-US" sz="1600" b="1" dirty="0">
                <a:solidFill>
                  <a:schemeClr val="bg1"/>
                </a:solidFill>
                <a:effectLst>
                  <a:outerShdw blurRad="38100" dist="38100" dir="2700000" algn="tl">
                    <a:srgbClr val="000000">
                      <a:alpha val="43137"/>
                    </a:srgbClr>
                  </a:outerShdw>
                </a:effectLst>
              </a:rPr>
              <a:t>資訊科技概論</a:t>
            </a:r>
            <a:r>
              <a:rPr lang="en-US" altLang="zh-TW" sz="1600" b="1" dirty="0">
                <a:solidFill>
                  <a:schemeClr val="bg1"/>
                </a:solidFill>
                <a:effectLst>
                  <a:outerShdw blurRad="38100" dist="38100" dir="2700000" algn="tl">
                    <a:srgbClr val="000000">
                      <a:alpha val="43137"/>
                    </a:srgbClr>
                  </a:outerShdw>
                </a:effectLst>
              </a:rPr>
              <a:t>》</a:t>
            </a:r>
          </a:p>
        </p:txBody>
      </p:sp>
      <p:cxnSp>
        <p:nvCxnSpPr>
          <p:cNvPr id="21518" name="直線單箭頭接點 23"/>
          <p:cNvCxnSpPr>
            <a:cxnSpLocks noChangeShapeType="1"/>
          </p:cNvCxnSpPr>
          <p:nvPr/>
        </p:nvCxnSpPr>
        <p:spPr bwMode="auto">
          <a:xfrm flipV="1">
            <a:off x="5824538" y="4606925"/>
            <a:ext cx="0" cy="6826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9" name="直線單箭頭接點 28"/>
          <p:cNvCxnSpPr>
            <a:cxnSpLocks noChangeShapeType="1"/>
          </p:cNvCxnSpPr>
          <p:nvPr/>
        </p:nvCxnSpPr>
        <p:spPr bwMode="auto">
          <a:xfrm flipV="1">
            <a:off x="2382838" y="2043113"/>
            <a:ext cx="4703762" cy="1879600"/>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935038" y="1000125"/>
            <a:ext cx="3792537" cy="400050"/>
          </a:xfrm>
          <a:prstGeom prst="rect">
            <a:avLst/>
          </a:prstGeom>
          <a:solidFill>
            <a:schemeClr val="accent1">
              <a:lumMod val="90000"/>
            </a:schemeClr>
          </a:solidFill>
        </p:spPr>
        <p:txBody>
          <a:bodyPr>
            <a:spAutoFit/>
          </a:bodyPr>
          <a:lstStyle/>
          <a:p>
            <a:pPr>
              <a:defRPr/>
            </a:pPr>
            <a:r>
              <a:rPr lang="en-US" altLang="zh-TW" sz="2000" dirty="0"/>
              <a:t>《</a:t>
            </a:r>
            <a:r>
              <a:rPr lang="en-US" altLang="zh-TW" sz="2000" dirty="0" err="1"/>
              <a:t>linux</a:t>
            </a:r>
            <a:r>
              <a:rPr lang="zh-TW" altLang="en-US" sz="2000" dirty="0"/>
              <a:t>系統安全實務</a:t>
            </a:r>
            <a:r>
              <a:rPr lang="en-US" altLang="zh-TW" sz="2000" dirty="0"/>
              <a:t>》</a:t>
            </a:r>
            <a:r>
              <a:rPr lang="zh-TW" altLang="en-US" sz="2000" dirty="0"/>
              <a:t>大學課程</a:t>
            </a:r>
          </a:p>
        </p:txBody>
      </p:sp>
      <p:cxnSp>
        <p:nvCxnSpPr>
          <p:cNvPr id="21521" name="直線單箭頭接點 22"/>
          <p:cNvCxnSpPr>
            <a:cxnSpLocks noChangeShapeType="1"/>
          </p:cNvCxnSpPr>
          <p:nvPr/>
        </p:nvCxnSpPr>
        <p:spPr bwMode="auto">
          <a:xfrm flipV="1">
            <a:off x="2817813" y="1336675"/>
            <a:ext cx="0" cy="37782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2" name="直線單箭頭接點 16"/>
          <p:cNvCxnSpPr>
            <a:cxnSpLocks noChangeShapeType="1"/>
          </p:cNvCxnSpPr>
          <p:nvPr/>
        </p:nvCxnSpPr>
        <p:spPr bwMode="auto">
          <a:xfrm flipV="1">
            <a:off x="2362200" y="4864100"/>
            <a:ext cx="0" cy="396875"/>
          </a:xfrm>
          <a:prstGeom prst="straightConnector1">
            <a:avLst/>
          </a:prstGeom>
          <a:noFill/>
          <a:ln w="57150"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投影片編號版面配置區 1"/>
          <p:cNvSpPr>
            <a:spLocks noGrp="1"/>
          </p:cNvSpPr>
          <p:nvPr>
            <p:ph type="sldNum" sz="quarter" idx="12"/>
          </p:nvPr>
        </p:nvSpPr>
        <p:spPr/>
        <p:txBody>
          <a:bodyPr/>
          <a:lstStyle/>
          <a:p>
            <a:fld id="{D148A95B-E78A-43D3-83C9-357D8C7DE65E}" type="slidenum">
              <a:rPr lang="zh-TW" altLang="en-US" smtClean="0"/>
              <a:t>4</a:t>
            </a:fld>
            <a:endParaRPr lang="zh-TW" altLang="en-US"/>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240247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6" name="內容版面配置區 5"/>
          <p:cNvPicPr>
            <a:picLocks noGrp="1" noChangeAspect="1"/>
          </p:cNvPicPr>
          <p:nvPr>
            <p:ph idx="1"/>
          </p:nvPr>
        </p:nvPicPr>
        <p:blipFill>
          <a:blip r:embed="rId2"/>
          <a:stretch>
            <a:fillRect/>
          </a:stretch>
        </p:blipFill>
        <p:spPr>
          <a:xfrm>
            <a:off x="914400" y="68263"/>
            <a:ext cx="6934200" cy="6064592"/>
          </a:xfrm>
        </p:spPr>
      </p:pic>
      <p:sp>
        <p:nvSpPr>
          <p:cNvPr id="7" name="矩形 6"/>
          <p:cNvSpPr/>
          <p:nvPr/>
        </p:nvSpPr>
        <p:spPr>
          <a:xfrm>
            <a:off x="3114675" y="1219200"/>
            <a:ext cx="6046788" cy="769938"/>
          </a:xfrm>
          <a:prstGeom prst="rect">
            <a:avLst/>
          </a:prstGeom>
        </p:spPr>
        <p:txBody>
          <a:bodyPr wrap="none">
            <a:spAutoFit/>
          </a:bodyPr>
          <a:lstStyle/>
          <a:p>
            <a:pPr>
              <a:defRPr/>
            </a:pPr>
            <a:r>
              <a:rPr lang="zh-TW" altLang="en-US" sz="4400" b="1" dirty="0">
                <a:solidFill>
                  <a:srgbClr val="7030A0"/>
                </a:solidFill>
                <a:effectLst>
                  <a:outerShdw blurRad="38100" dist="38100" dir="2700000" algn="tl">
                    <a:srgbClr val="000000">
                      <a:alpha val="43137"/>
                    </a:srgbClr>
                  </a:outerShdw>
                </a:effectLst>
              </a:rPr>
              <a:t>使用</a:t>
            </a:r>
            <a:r>
              <a:rPr lang="en-US" altLang="zh-TW" sz="4400" b="1" dirty="0">
                <a:solidFill>
                  <a:srgbClr val="7030A0"/>
                </a:solidFill>
                <a:effectLst>
                  <a:outerShdw blurRad="38100" dist="38100" dir="2700000" algn="tl">
                    <a:srgbClr val="000000">
                      <a:alpha val="43137"/>
                    </a:srgbClr>
                  </a:outerShdw>
                </a:effectLst>
              </a:rPr>
              <a:t>Python</a:t>
            </a:r>
            <a:r>
              <a:rPr lang="zh-TW" altLang="en-US" sz="4400" b="1" dirty="0">
                <a:solidFill>
                  <a:srgbClr val="7030A0"/>
                </a:solidFill>
                <a:effectLst>
                  <a:outerShdw blurRad="38100" dist="38100" dir="2700000" algn="tl">
                    <a:srgbClr val="000000">
                      <a:alpha val="43137"/>
                    </a:srgbClr>
                  </a:outerShdw>
                </a:effectLst>
              </a:rPr>
              <a:t>解編碼問題</a:t>
            </a:r>
          </a:p>
        </p:txBody>
      </p:sp>
      <p:sp>
        <p:nvSpPr>
          <p:cNvPr id="8" name="矩形 7"/>
          <p:cNvSpPr/>
          <p:nvPr/>
        </p:nvSpPr>
        <p:spPr>
          <a:xfrm>
            <a:off x="5307013" y="68263"/>
            <a:ext cx="3854450" cy="769937"/>
          </a:xfrm>
          <a:prstGeom prst="rect">
            <a:avLst/>
          </a:prstGeom>
          <a:solidFill>
            <a:schemeClr val="tx1"/>
          </a:solidFill>
        </p:spPr>
        <p:txBody>
          <a:bodyPr wrap="none">
            <a:spAutoFit/>
          </a:bodyPr>
          <a:lstStyle/>
          <a:p>
            <a:pPr>
              <a:defRPr/>
            </a:pPr>
            <a:r>
              <a:rPr lang="en-US" altLang="zh-TW" sz="4400" b="1" dirty="0">
                <a:solidFill>
                  <a:srgbClr val="FFFF00"/>
                </a:solidFill>
                <a:effectLst>
                  <a:outerShdw blurRad="38100" dist="38100" dir="2700000" algn="tl">
                    <a:srgbClr val="000000">
                      <a:alpha val="43137"/>
                    </a:srgbClr>
                  </a:outerShdw>
                </a:effectLst>
              </a:rPr>
              <a:t>Google </a:t>
            </a:r>
            <a:r>
              <a:rPr lang="en-US" altLang="zh-TW" sz="4400" b="1" dirty="0" err="1">
                <a:solidFill>
                  <a:srgbClr val="FFFF00"/>
                </a:solidFill>
                <a:effectLst>
                  <a:outerShdw blurRad="38100" dist="38100" dir="2700000" algn="tl">
                    <a:srgbClr val="000000">
                      <a:alpha val="43137"/>
                    </a:srgbClr>
                  </a:outerShdw>
                </a:effectLst>
              </a:rPr>
              <a:t>Colab</a:t>
            </a:r>
            <a:endParaRPr lang="zh-TW" altLang="en-US" sz="4400" b="1" dirty="0">
              <a:solidFill>
                <a:srgbClr val="FFFF00"/>
              </a:solidFill>
              <a:effectLst>
                <a:outerShdw blurRad="38100" dist="38100" dir="2700000" algn="tl">
                  <a:srgbClr val="000000">
                    <a:alpha val="43137"/>
                  </a:srgbClr>
                </a:outerShdw>
              </a:effectLst>
            </a:endParaRP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40</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91405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215900"/>
            <a:ext cx="8326438" cy="630238"/>
          </a:xfrm>
        </p:spPr>
        <p:txBody>
          <a:bodyPr>
            <a:normAutofit fontScale="90000"/>
          </a:bodyPr>
          <a:lstStyle/>
          <a:p>
            <a:pPr>
              <a:defRPr/>
            </a:pPr>
            <a:r>
              <a:rPr lang="zh-TW" altLang="en-US" dirty="0"/>
              <a:t>使用</a:t>
            </a:r>
            <a:r>
              <a:rPr lang="en-US" altLang="zh-TW" dirty="0"/>
              <a:t>python</a:t>
            </a:r>
            <a:r>
              <a:rPr lang="zh-TW" altLang="en-US" dirty="0"/>
              <a:t>解</a:t>
            </a:r>
            <a:r>
              <a:rPr lang="en-US" altLang="zh-TW" dirty="0"/>
              <a:t>Base64</a:t>
            </a:r>
            <a:r>
              <a:rPr lang="zh-TW" altLang="en-US" dirty="0"/>
              <a:t>編碼與解碼</a:t>
            </a:r>
          </a:p>
        </p:txBody>
      </p:sp>
      <p:sp>
        <p:nvSpPr>
          <p:cNvPr id="4" name="內容版面配置區 2"/>
          <p:cNvSpPr txBox="1">
            <a:spLocks/>
          </p:cNvSpPr>
          <p:nvPr/>
        </p:nvSpPr>
        <p:spPr>
          <a:xfrm>
            <a:off x="801688" y="2843213"/>
            <a:ext cx="7448550" cy="2317750"/>
          </a:xfrm>
          <a:prstGeom prst="rect">
            <a:avLst/>
          </a:prstGeom>
          <a:solidFill>
            <a:schemeClr val="accent6">
              <a:lumMod val="20000"/>
              <a:lumOff val="80000"/>
            </a:schemeClr>
          </a:solidFill>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pt-BR" altLang="zh-TW" sz="2400" dirty="0"/>
              <a:t>import </a:t>
            </a:r>
            <a:r>
              <a:rPr lang="pt-BR" altLang="zh-TW" sz="2400" b="1" dirty="0">
                <a:solidFill>
                  <a:srgbClr val="FF0000"/>
                </a:solidFill>
                <a:effectLst>
                  <a:outerShdw blurRad="38100" dist="38100" dir="2700000" algn="tl">
                    <a:srgbClr val="000000">
                      <a:alpha val="43137"/>
                    </a:srgbClr>
                  </a:outerShdw>
                </a:effectLst>
              </a:rPr>
              <a:t>base64</a:t>
            </a:r>
          </a:p>
          <a:p>
            <a:pPr marL="0" indent="0">
              <a:buFont typeface="Arial" panose="020B0604020202020204" pitchFamily="34" charset="0"/>
              <a:buNone/>
              <a:defRPr/>
            </a:pPr>
            <a:r>
              <a:rPr lang="pt-BR" altLang="zh-TW" sz="2400" dirty="0"/>
              <a:t>s = ‘</a:t>
            </a:r>
            <a:r>
              <a:rPr lang="en-US" altLang="zh-TW" sz="2400" dirty="0" err="1"/>
              <a:t>FunnyCTF</a:t>
            </a:r>
            <a:r>
              <a:rPr lang="en-US" altLang="zh-TW" sz="2400" dirty="0"/>
              <a:t>{BasE64 encoding is </a:t>
            </a:r>
            <a:r>
              <a:rPr lang="en-US" altLang="zh-TW" sz="2400" dirty="0" err="1"/>
              <a:t>fufufufun</a:t>
            </a:r>
            <a:r>
              <a:rPr lang="en-US" altLang="zh-TW" sz="2400" dirty="0"/>
              <a:t>!}</a:t>
            </a:r>
            <a:r>
              <a:rPr lang="pt-BR" altLang="zh-TW" sz="2400" dirty="0"/>
              <a:t>'</a:t>
            </a:r>
          </a:p>
          <a:p>
            <a:pPr marL="0" indent="0">
              <a:buFont typeface="Arial" panose="020B0604020202020204" pitchFamily="34" charset="0"/>
              <a:buNone/>
              <a:defRPr/>
            </a:pPr>
            <a:r>
              <a:rPr lang="pt-BR" altLang="zh-TW" sz="2400" dirty="0"/>
              <a:t>a =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en</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(s)</a:t>
            </a:r>
          </a:p>
          <a:p>
            <a:pPr marL="0" indent="0">
              <a:buFont typeface="Arial" panose="020B0604020202020204" pitchFamily="34" charset="0"/>
              <a:buNone/>
              <a:defRPr/>
            </a:pPr>
            <a:endParaRPr lang="pt-BR" altLang="zh-TW" sz="2400" dirty="0"/>
          </a:p>
          <a:p>
            <a:pPr marL="0" indent="0">
              <a:buFont typeface="Arial" panose="020B0604020202020204" pitchFamily="34" charset="0"/>
              <a:buNone/>
              <a:defRPr/>
            </a:pPr>
            <a:r>
              <a:rPr lang="pt-BR" altLang="zh-TW" sz="2400" dirty="0"/>
              <a:t>print base64.</a:t>
            </a:r>
            <a:r>
              <a:rPr lang="pt-BR" altLang="zh-TW" sz="2400" b="1" dirty="0">
                <a:solidFill>
                  <a:srgbClr val="C00000"/>
                </a:solidFill>
                <a:effectLst>
                  <a:outerShdw blurRad="38100" dist="38100" dir="2700000" algn="tl">
                    <a:srgbClr val="000000">
                      <a:alpha val="43137"/>
                    </a:srgbClr>
                  </a:outerShdw>
                </a:effectLst>
              </a:rPr>
              <a:t>b64</a:t>
            </a:r>
            <a:r>
              <a:rPr lang="pt-BR" altLang="zh-TW" sz="2400" b="1" dirty="0">
                <a:solidFill>
                  <a:srgbClr val="7030A0"/>
                </a:solidFill>
                <a:effectLst>
                  <a:outerShdw blurRad="38100" dist="38100" dir="2700000" algn="tl">
                    <a:srgbClr val="000000">
                      <a:alpha val="43137"/>
                    </a:srgbClr>
                  </a:outerShdw>
                </a:effectLst>
              </a:rPr>
              <a:t>de</a:t>
            </a:r>
            <a:r>
              <a:rPr lang="pt-BR" altLang="zh-TW" sz="2400" b="1" dirty="0">
                <a:solidFill>
                  <a:srgbClr val="C00000"/>
                </a:solidFill>
                <a:effectLst>
                  <a:outerShdw blurRad="38100" dist="38100" dir="2700000" algn="tl">
                    <a:srgbClr val="000000">
                      <a:alpha val="43137"/>
                    </a:srgbClr>
                  </a:outerShdw>
                </a:effectLst>
              </a:rPr>
              <a:t>code</a:t>
            </a:r>
            <a:r>
              <a:rPr lang="pt-BR" altLang="zh-TW" sz="2400" dirty="0"/>
              <a:t>(a)</a:t>
            </a:r>
            <a:endParaRPr lang="zh-TW" altLang="en-US" sz="2400" dirty="0"/>
          </a:p>
        </p:txBody>
      </p:sp>
      <p:sp>
        <p:nvSpPr>
          <p:cNvPr id="6" name="矩形 5"/>
          <p:cNvSpPr/>
          <p:nvPr/>
        </p:nvSpPr>
        <p:spPr>
          <a:xfrm>
            <a:off x="1793875" y="2490788"/>
            <a:ext cx="4032250" cy="369887"/>
          </a:xfrm>
          <a:prstGeom prst="rect">
            <a:avLst/>
          </a:prstGeom>
        </p:spPr>
        <p:txBody>
          <a:bodyPr wrap="none">
            <a:spAutoFit/>
          </a:bodyPr>
          <a:lstStyle/>
          <a:p>
            <a:pPr>
              <a:defRPr/>
            </a:pPr>
            <a:r>
              <a:rPr lang="zh-TW" altLang="en-US" b="1" dirty="0">
                <a:effectLst>
                  <a:outerShdw blurRad="38100" dist="38100" dir="2700000" algn="tl">
                    <a:srgbClr val="000000">
                      <a:alpha val="43137"/>
                    </a:srgbClr>
                  </a:outerShdw>
                </a:effectLst>
              </a:rPr>
              <a:t>善用</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sz="1200" b="1" dirty="0">
                <a:effectLst>
                  <a:outerShdw blurRad="38100" dist="38100" dir="2700000" algn="tl">
                    <a:srgbClr val="000000">
                      <a:alpha val="43137"/>
                    </a:srgbClr>
                  </a:outerShdw>
                </a:effectLst>
                <a:latin typeface="標楷體" panose="03000509000000000000" pitchFamily="65" charset="-120"/>
              </a:rPr>
              <a:t>標準函數庫</a:t>
            </a:r>
            <a:r>
              <a:rPr lang="en-US" altLang="zh-TW" sz="1200" b="1" dirty="0">
                <a:effectLst>
                  <a:outerShdw blurRad="38100" dist="38100" dir="2700000" algn="tl">
                    <a:srgbClr val="000000">
                      <a:alpha val="43137"/>
                    </a:srgbClr>
                  </a:outerShdw>
                </a:effectLst>
                <a:latin typeface="標楷體" panose="03000509000000000000" pitchFamily="65" charset="-120"/>
              </a:rPr>
              <a:t>》</a:t>
            </a:r>
            <a:r>
              <a:rPr lang="zh-TW" altLang="en-US" b="1" dirty="0">
                <a:effectLst>
                  <a:outerShdw blurRad="38100" dist="38100" dir="2700000" algn="tl">
                    <a:srgbClr val="000000">
                      <a:alpha val="43137"/>
                    </a:srgbClr>
                  </a:outerShdw>
                </a:effectLst>
              </a:rPr>
              <a:t>的模組</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內建</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不用安裝</a:t>
            </a:r>
            <a:r>
              <a:rPr lang="en-US" altLang="zh-TW"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
        <p:nvSpPr>
          <p:cNvPr id="7" name="向下箭號 6"/>
          <p:cNvSpPr/>
          <p:nvPr/>
        </p:nvSpPr>
        <p:spPr>
          <a:xfrm>
            <a:off x="895350" y="2025650"/>
            <a:ext cx="658813" cy="81756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TW" altLang="en-US" b="1" dirty="0">
                <a:solidFill>
                  <a:srgbClr val="FFFF00"/>
                </a:solidFill>
                <a:effectLst>
                  <a:outerShdw blurRad="38100" dist="38100" dir="2700000" algn="tl">
                    <a:srgbClr val="000000">
                      <a:alpha val="43137"/>
                    </a:srgbClr>
                  </a:outerShdw>
                </a:effectLst>
              </a:rPr>
              <a:t>載入</a:t>
            </a:r>
          </a:p>
        </p:txBody>
      </p:sp>
      <p:cxnSp>
        <p:nvCxnSpPr>
          <p:cNvPr id="9" name="直線單箭頭接點 8"/>
          <p:cNvCxnSpPr/>
          <p:nvPr/>
        </p:nvCxnSpPr>
        <p:spPr>
          <a:xfrm flipH="1">
            <a:off x="4022725" y="3887788"/>
            <a:ext cx="2390775" cy="476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4287838" y="4732338"/>
            <a:ext cx="2390775" cy="635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413500" y="3578225"/>
            <a:ext cx="877888"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編碼</a:t>
            </a:r>
          </a:p>
        </p:txBody>
      </p:sp>
      <p:sp>
        <p:nvSpPr>
          <p:cNvPr id="15" name="矩形 14"/>
          <p:cNvSpPr/>
          <p:nvPr/>
        </p:nvSpPr>
        <p:spPr>
          <a:xfrm>
            <a:off x="6678613" y="4491038"/>
            <a:ext cx="876300" cy="508000"/>
          </a:xfrm>
          <a:prstGeom prst="rect">
            <a:avLst/>
          </a:prstGeom>
          <a:solidFill>
            <a:srgbClr val="7030A0"/>
          </a:solidFill>
        </p:spPr>
        <p:txBody>
          <a:bodyPr wrap="none">
            <a:spAutoFit/>
          </a:bodyPr>
          <a:lstStyle/>
          <a:p>
            <a:pPr>
              <a:defRPr/>
            </a:pPr>
            <a:r>
              <a:rPr lang="zh-TW" altLang="en-US" sz="2700" b="1" dirty="0">
                <a:solidFill>
                  <a:srgbClr val="FFFF00"/>
                </a:solidFill>
                <a:effectLst>
                  <a:outerShdw blurRad="38100" dist="38100" dir="2700000" algn="tl">
                    <a:srgbClr val="000000">
                      <a:alpha val="43137"/>
                    </a:srgbClr>
                  </a:outerShdw>
                </a:effectLst>
              </a:rPr>
              <a:t>解碼</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41</a:t>
            </a:fld>
            <a:endParaRPr lang="zh-TW" altLang="en-US"/>
          </a:p>
        </p:txBody>
      </p:sp>
      <p:pic>
        <p:nvPicPr>
          <p:cNvPr id="11" name="圖片 10">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7517507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3875" y="1146175"/>
            <a:ext cx="8266113" cy="993775"/>
          </a:xfrm>
        </p:spPr>
        <p:txBody>
          <a:bodyPr>
            <a:noAutofit/>
          </a:bodyPr>
          <a:lstStyle/>
          <a:p>
            <a:pPr algn="l">
              <a:defRPr/>
            </a:pPr>
            <a:r>
              <a:rPr lang="en-US" altLang="zh-TW" sz="2800" dirty="0"/>
              <a:t>https://github.com/ctfs/write-ups-2016/tree/master/angstromctf-2016/crypto/what-the-hex-15</a:t>
            </a:r>
            <a:endParaRPr lang="zh-TW" altLang="en-US" sz="2800" dirty="0"/>
          </a:p>
        </p:txBody>
      </p:sp>
      <p:pic>
        <p:nvPicPr>
          <p:cNvPr id="6" name="內容版面配置區 5"/>
          <p:cNvPicPr>
            <a:picLocks noGrp="1" noChangeAspect="1"/>
          </p:cNvPicPr>
          <p:nvPr>
            <p:ph idx="1"/>
          </p:nvPr>
        </p:nvPicPr>
        <p:blipFill rotWithShape="1">
          <a:blip r:embed="rId2"/>
          <a:srcRect l="3493" t="29693" r="9672" b="30280"/>
          <a:stretch/>
        </p:blipFill>
        <p:spPr>
          <a:xfrm>
            <a:off x="228600" y="2289175"/>
            <a:ext cx="8686800" cy="2819400"/>
          </a:xfrm>
        </p:spPr>
      </p:pic>
      <p:sp>
        <p:nvSpPr>
          <p:cNvPr id="63492" name="矩形 2"/>
          <p:cNvSpPr>
            <a:spLocks noChangeArrowheads="1"/>
          </p:cNvSpPr>
          <p:nvPr/>
        </p:nvSpPr>
        <p:spPr bwMode="auto">
          <a:xfrm>
            <a:off x="381000" y="5257800"/>
            <a:ext cx="7829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a:t>
            </a:r>
            <a:endParaRPr lang="zh-TW" altLang="en-US"/>
          </a:p>
        </p:txBody>
      </p:sp>
      <p:sp>
        <p:nvSpPr>
          <p:cNvPr id="63493" name="矩形 3"/>
          <p:cNvSpPr>
            <a:spLocks noChangeArrowheads="1"/>
          </p:cNvSpPr>
          <p:nvPr/>
        </p:nvSpPr>
        <p:spPr bwMode="auto">
          <a:xfrm>
            <a:off x="533400" y="182563"/>
            <a:ext cx="6469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3600">
                <a:solidFill>
                  <a:srgbClr val="003192"/>
                </a:solidFill>
              </a:rPr>
              <a:t>CTF</a:t>
            </a:r>
            <a:r>
              <a:rPr lang="zh-TW" altLang="en-US" sz="3600">
                <a:solidFill>
                  <a:srgbClr val="003192"/>
                </a:solidFill>
              </a:rPr>
              <a:t>示範題</a:t>
            </a:r>
            <a:r>
              <a:rPr lang="en-US" altLang="zh-TW" sz="3600">
                <a:solidFill>
                  <a:srgbClr val="003192"/>
                </a:solidFill>
              </a:rPr>
              <a:t>:Base64</a:t>
            </a:r>
            <a:r>
              <a:rPr lang="zh-TW" altLang="en-US" sz="3600">
                <a:solidFill>
                  <a:srgbClr val="003192"/>
                </a:solidFill>
              </a:rPr>
              <a:t>編碼與解碼</a:t>
            </a:r>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42</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8807128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0337" y="49212"/>
            <a:ext cx="7886700" cy="1325563"/>
          </a:xfrm>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p>
        </p:txBody>
      </p:sp>
      <p:pic>
        <p:nvPicPr>
          <p:cNvPr id="4" name="內容版面配置區 3"/>
          <p:cNvPicPr>
            <a:picLocks noGrp="1" noChangeAspect="1"/>
          </p:cNvPicPr>
          <p:nvPr>
            <p:ph idx="1"/>
          </p:nvPr>
        </p:nvPicPr>
        <p:blipFill rotWithShape="1">
          <a:blip r:embed="rId2"/>
          <a:stretch/>
        </p:blipFill>
        <p:spPr>
          <a:xfrm>
            <a:off x="457200" y="3311525"/>
            <a:ext cx="8439150" cy="2052638"/>
          </a:xfrm>
        </p:spPr>
      </p:pic>
      <p:sp>
        <p:nvSpPr>
          <p:cNvPr id="64516" name="矩形 4"/>
          <p:cNvSpPr>
            <a:spLocks noChangeArrowheads="1"/>
          </p:cNvSpPr>
          <p:nvPr/>
        </p:nvSpPr>
        <p:spPr bwMode="auto">
          <a:xfrm>
            <a:off x="355600" y="912813"/>
            <a:ext cx="2652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400"/>
              <a:t>Decode using hex</a:t>
            </a:r>
            <a:endParaRPr lang="zh-TW" altLang="en-US" sz="2400"/>
          </a:p>
        </p:txBody>
      </p:sp>
      <p:sp>
        <p:nvSpPr>
          <p:cNvPr id="64517" name="矩形 5"/>
          <p:cNvSpPr>
            <a:spLocks noChangeArrowheads="1"/>
          </p:cNvSpPr>
          <p:nvPr/>
        </p:nvSpPr>
        <p:spPr bwMode="auto">
          <a:xfrm>
            <a:off x="493713" y="1784350"/>
            <a:ext cx="23764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2700"/>
              <a:t>import base64</a:t>
            </a:r>
          </a:p>
        </p:txBody>
      </p:sp>
      <p:sp>
        <p:nvSpPr>
          <p:cNvPr id="64518" name="矩形 6"/>
          <p:cNvSpPr>
            <a:spLocks noChangeArrowheads="1"/>
          </p:cNvSpPr>
          <p:nvPr/>
        </p:nvSpPr>
        <p:spPr bwMode="auto">
          <a:xfrm>
            <a:off x="468313" y="2379663"/>
            <a:ext cx="7486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‘6236343a20615735305a584a755a58526659323975646d567963326c76626c3930623239736331397962324e72’.decode(“hex”)</a:t>
            </a:r>
            <a:endParaRPr lang="zh-TW" altLang="en-US"/>
          </a:p>
        </p:txBody>
      </p:sp>
      <p:sp>
        <p:nvSpPr>
          <p:cNvPr id="3" name="投影片編號版面配置區 2"/>
          <p:cNvSpPr>
            <a:spLocks noGrp="1"/>
          </p:cNvSpPr>
          <p:nvPr>
            <p:ph type="sldNum" sz="quarter" idx="12"/>
          </p:nvPr>
        </p:nvSpPr>
        <p:spPr/>
        <p:txBody>
          <a:bodyPr/>
          <a:lstStyle/>
          <a:p>
            <a:fld id="{D148A95B-E78A-43D3-83C9-357D8C7DE65E}" type="slidenum">
              <a:rPr lang="zh-TW" altLang="en-US" smtClean="0"/>
              <a:t>43</a:t>
            </a:fld>
            <a:endParaRPr lang="zh-TW" altLang="en-US"/>
          </a:p>
        </p:txBody>
      </p:sp>
      <p:pic>
        <p:nvPicPr>
          <p:cNvPr id="8" name="圖片 7">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334197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a:solidFill>
                  <a:srgbClr val="003192"/>
                </a:solidFill>
              </a:rPr>
              <a:t>CTF</a:t>
            </a:r>
            <a:r>
              <a:rPr lang="zh-TW" altLang="en-US" dirty="0">
                <a:solidFill>
                  <a:srgbClr val="003192"/>
                </a:solidFill>
              </a:rPr>
              <a:t>示範題</a:t>
            </a:r>
            <a:r>
              <a:rPr lang="en-US" altLang="zh-TW" dirty="0">
                <a:solidFill>
                  <a:srgbClr val="003192"/>
                </a:solidFill>
              </a:rPr>
              <a:t>:Base64</a:t>
            </a:r>
            <a:r>
              <a:rPr lang="zh-TW" altLang="en-US" dirty="0">
                <a:solidFill>
                  <a:srgbClr val="003192"/>
                </a:solidFill>
              </a:rPr>
              <a:t>編碼與解碼</a:t>
            </a:r>
            <a:endParaRPr lang="zh-TW" altLang="en-US" dirty="0"/>
          </a:p>
        </p:txBody>
      </p:sp>
      <p:pic>
        <p:nvPicPr>
          <p:cNvPr id="4" name="內容版面配置區 3"/>
          <p:cNvPicPr>
            <a:picLocks noGrp="1" noChangeAspect="1"/>
          </p:cNvPicPr>
          <p:nvPr>
            <p:ph idx="1"/>
          </p:nvPr>
        </p:nvPicPr>
        <p:blipFill rotWithShape="1">
          <a:blip r:embed="rId2"/>
          <a:srcRect r="10847"/>
          <a:stretch/>
        </p:blipFill>
        <p:spPr>
          <a:xfrm>
            <a:off x="249238" y="1600200"/>
            <a:ext cx="8558212" cy="2335213"/>
          </a:xfrm>
        </p:spPr>
      </p:pic>
      <p:graphicFrame>
        <p:nvGraphicFramePr>
          <p:cNvPr id="3" name="表格 2"/>
          <p:cNvGraphicFramePr>
            <a:graphicFrameLocks noGrp="1"/>
          </p:cNvGraphicFramePr>
          <p:nvPr/>
        </p:nvGraphicFramePr>
        <p:xfrm>
          <a:off x="368300" y="4419600"/>
          <a:ext cx="8318500" cy="1303338"/>
        </p:xfrm>
        <a:graphic>
          <a:graphicData uri="http://schemas.openxmlformats.org/drawingml/2006/table">
            <a:tbl>
              <a:tblPr firstRow="1" bandRow="1">
                <a:tableStyleId>{5C22544A-7EE6-4342-B048-85BDC9FD1C3A}</a:tableStyleId>
              </a:tblPr>
              <a:tblGrid>
                <a:gridCol w="1076570">
                  <a:extLst>
                    <a:ext uri="{9D8B030D-6E8A-4147-A177-3AD203B41FA5}">
                      <a16:colId xmlns:a16="http://schemas.microsoft.com/office/drawing/2014/main" val="20000"/>
                    </a:ext>
                  </a:extLst>
                </a:gridCol>
                <a:gridCol w="2226043">
                  <a:extLst>
                    <a:ext uri="{9D8B030D-6E8A-4147-A177-3AD203B41FA5}">
                      <a16:colId xmlns:a16="http://schemas.microsoft.com/office/drawing/2014/main" val="20001"/>
                    </a:ext>
                  </a:extLst>
                </a:gridCol>
                <a:gridCol w="2381574">
                  <a:extLst>
                    <a:ext uri="{9D8B030D-6E8A-4147-A177-3AD203B41FA5}">
                      <a16:colId xmlns:a16="http://schemas.microsoft.com/office/drawing/2014/main" val="20002"/>
                    </a:ext>
                  </a:extLst>
                </a:gridCol>
                <a:gridCol w="2634313">
                  <a:extLst>
                    <a:ext uri="{9D8B030D-6E8A-4147-A177-3AD203B41FA5}">
                      <a16:colId xmlns:a16="http://schemas.microsoft.com/office/drawing/2014/main" val="20003"/>
                    </a:ext>
                  </a:extLst>
                </a:gridCol>
              </a:tblGrid>
              <a:tr h="434446">
                <a:tc>
                  <a:txBody>
                    <a:bodyPr/>
                    <a:lstStyle/>
                    <a:p>
                      <a:r>
                        <a:rPr lang="en-US" altLang="zh-TW" sz="2400" dirty="0">
                          <a:solidFill>
                            <a:srgbClr val="003192"/>
                          </a:solidFill>
                        </a:rPr>
                        <a:t>ASCII</a:t>
                      </a:r>
                    </a:p>
                  </a:txBody>
                  <a:tcPr marL="68586" marR="68586" marT="34298" marB="3429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03192"/>
                          </a:solidFill>
                        </a:rPr>
                        <a:t>十進位表達</a:t>
                      </a:r>
                    </a:p>
                  </a:txBody>
                  <a:tcPr marL="68586" marR="68586" marT="34298" marB="34298"/>
                </a:tc>
                <a:tc>
                  <a:txBody>
                    <a:bodyPr/>
                    <a:lstStyle/>
                    <a:p>
                      <a:r>
                        <a:rPr lang="zh-TW" altLang="en-US" sz="2400" dirty="0">
                          <a:solidFill>
                            <a:srgbClr val="003192"/>
                          </a:solidFill>
                        </a:rPr>
                        <a:t>十六進位表達</a:t>
                      </a:r>
                    </a:p>
                  </a:txBody>
                  <a:tcPr marL="68586" marR="68586" marT="34298" marB="34298"/>
                </a:tc>
                <a:tc>
                  <a:txBody>
                    <a:bodyPr/>
                    <a:lstStyle/>
                    <a:p>
                      <a:endParaRPr lang="zh-TW" altLang="en-US" sz="2400" dirty="0">
                        <a:solidFill>
                          <a:srgbClr val="003192"/>
                        </a:solidFill>
                      </a:endParaRPr>
                    </a:p>
                  </a:txBody>
                  <a:tcPr marL="68586" marR="68586" marT="34298" marB="34298"/>
                </a:tc>
                <a:extLst>
                  <a:ext uri="{0D108BD9-81ED-4DB2-BD59-A6C34878D82A}">
                    <a16:rowId xmlns:a16="http://schemas.microsoft.com/office/drawing/2014/main" val="10000"/>
                  </a:ext>
                </a:extLst>
              </a:tr>
              <a:tr h="434446">
                <a:tc>
                  <a:txBody>
                    <a:bodyPr/>
                    <a:lstStyle/>
                    <a:p>
                      <a:r>
                        <a:rPr lang="en-US" altLang="zh-TW" sz="2400" dirty="0"/>
                        <a:t>b</a:t>
                      </a:r>
                      <a:endParaRPr lang="zh-TW" altLang="en-US" sz="2400" dirty="0"/>
                    </a:p>
                  </a:txBody>
                  <a:tcPr marL="68586" marR="68586" marT="34298" marB="34298"/>
                </a:tc>
                <a:tc>
                  <a:txBody>
                    <a:bodyPr/>
                    <a:lstStyle/>
                    <a:p>
                      <a:r>
                        <a:rPr lang="en-US" altLang="zh-TW" sz="2400" dirty="0"/>
                        <a:t>98</a:t>
                      </a:r>
                      <a:endParaRPr lang="zh-TW" altLang="en-US" sz="2400" dirty="0"/>
                    </a:p>
                  </a:txBody>
                  <a:tcPr marL="68586" marR="68586" marT="34298" marB="34298"/>
                </a:tc>
                <a:tc>
                  <a:txBody>
                    <a:bodyPr/>
                    <a:lstStyle/>
                    <a:p>
                      <a:r>
                        <a:rPr lang="en-US" altLang="zh-TW" sz="2400" dirty="0"/>
                        <a:t>62</a:t>
                      </a:r>
                      <a:endParaRPr lang="zh-TW" altLang="en-US" sz="2400" dirty="0"/>
                    </a:p>
                  </a:txBody>
                  <a:tcPr marL="68586" marR="68586" marT="34298" marB="34298"/>
                </a:tc>
                <a:tc>
                  <a:txBody>
                    <a:bodyPr/>
                    <a:lstStyle/>
                    <a:p>
                      <a:r>
                        <a:rPr lang="en-US" altLang="zh-TW" sz="2400" dirty="0"/>
                        <a:t>6*16+2=98</a:t>
                      </a:r>
                      <a:endParaRPr lang="zh-TW" altLang="en-US" sz="2400" dirty="0"/>
                    </a:p>
                  </a:txBody>
                  <a:tcPr marL="68586" marR="68586" marT="34298" marB="34298"/>
                </a:tc>
                <a:extLst>
                  <a:ext uri="{0D108BD9-81ED-4DB2-BD59-A6C34878D82A}">
                    <a16:rowId xmlns:a16="http://schemas.microsoft.com/office/drawing/2014/main" val="10001"/>
                  </a:ext>
                </a:extLst>
              </a:tr>
              <a:tr h="434446">
                <a:tc>
                  <a:txBody>
                    <a:bodyPr/>
                    <a:lstStyle/>
                    <a:p>
                      <a:r>
                        <a:rPr lang="en-US" altLang="zh-TW" sz="2400" dirty="0"/>
                        <a:t>6</a:t>
                      </a:r>
                      <a:endParaRPr lang="zh-TW" altLang="en-US" sz="2400" dirty="0"/>
                    </a:p>
                  </a:txBody>
                  <a:tcPr marL="68586" marR="68586" marT="34298" marB="34298"/>
                </a:tc>
                <a:tc>
                  <a:txBody>
                    <a:bodyPr/>
                    <a:lstStyle/>
                    <a:p>
                      <a:r>
                        <a:rPr lang="en-US" altLang="zh-TW" sz="2400" dirty="0"/>
                        <a:t>54</a:t>
                      </a:r>
                      <a:endParaRPr lang="zh-TW" altLang="en-US" sz="2400" dirty="0"/>
                    </a:p>
                  </a:txBody>
                  <a:tcPr marL="68586" marR="68586" marT="34298" marB="34298"/>
                </a:tc>
                <a:tc>
                  <a:txBody>
                    <a:bodyPr/>
                    <a:lstStyle/>
                    <a:p>
                      <a:r>
                        <a:rPr lang="en-US" altLang="zh-TW" sz="2400" dirty="0"/>
                        <a:t>36</a:t>
                      </a:r>
                      <a:endParaRPr lang="zh-TW" altLang="en-US" sz="2400" dirty="0"/>
                    </a:p>
                  </a:txBody>
                  <a:tcPr marL="68586" marR="68586" marT="34298" marB="34298"/>
                </a:tc>
                <a:tc>
                  <a:txBody>
                    <a:bodyPr/>
                    <a:lstStyle/>
                    <a:p>
                      <a:r>
                        <a:rPr lang="en-US" altLang="zh-TW" sz="2400" dirty="0"/>
                        <a:t>3*16+6=54</a:t>
                      </a:r>
                      <a:endParaRPr lang="zh-TW" altLang="en-US" sz="2400" dirty="0"/>
                    </a:p>
                  </a:txBody>
                  <a:tcPr marL="68586" marR="68586" marT="34298" marB="34298"/>
                </a:tc>
                <a:extLst>
                  <a:ext uri="{0D108BD9-81ED-4DB2-BD59-A6C34878D82A}">
                    <a16:rowId xmlns:a16="http://schemas.microsoft.com/office/drawing/2014/main" val="10002"/>
                  </a:ext>
                </a:extLst>
              </a:tr>
            </a:tbl>
          </a:graphicData>
        </a:graphic>
      </p:graphicFrame>
      <p:sp>
        <p:nvSpPr>
          <p:cNvPr id="5" name="投影片編號版面配置區 4"/>
          <p:cNvSpPr>
            <a:spLocks noGrp="1"/>
          </p:cNvSpPr>
          <p:nvPr>
            <p:ph type="sldNum" sz="quarter" idx="12"/>
          </p:nvPr>
        </p:nvSpPr>
        <p:spPr/>
        <p:txBody>
          <a:bodyPr/>
          <a:lstStyle/>
          <a:p>
            <a:fld id="{D148A95B-E78A-43D3-83C9-357D8C7DE65E}" type="slidenum">
              <a:rPr lang="zh-TW" altLang="en-US" smtClean="0"/>
              <a:t>44</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466216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pic>
        <p:nvPicPr>
          <p:cNvPr id="4" name="內容版面配置區 3"/>
          <p:cNvPicPr>
            <a:picLocks noGrp="1" noChangeAspect="1"/>
          </p:cNvPicPr>
          <p:nvPr>
            <p:ph idx="1"/>
          </p:nvPr>
        </p:nvPicPr>
        <p:blipFill rotWithShape="1">
          <a:blip r:embed="rId2"/>
          <a:srcRect r="10610"/>
          <a:stretch/>
        </p:blipFill>
        <p:spPr>
          <a:xfrm>
            <a:off x="315913" y="2387600"/>
            <a:ext cx="8393112" cy="2284413"/>
          </a:xfrm>
        </p:spPr>
      </p:pic>
      <p:sp>
        <p:nvSpPr>
          <p:cNvPr id="3" name="投影片編號版面配置區 2"/>
          <p:cNvSpPr>
            <a:spLocks noGrp="1"/>
          </p:cNvSpPr>
          <p:nvPr>
            <p:ph type="sldNum" sz="quarter" idx="12"/>
          </p:nvPr>
        </p:nvSpPr>
        <p:spPr/>
        <p:txBody>
          <a:bodyPr/>
          <a:lstStyle/>
          <a:p>
            <a:fld id="{D148A95B-E78A-43D3-83C9-357D8C7DE65E}" type="slidenum">
              <a:rPr lang="zh-TW" altLang="en-US" smtClean="0"/>
              <a:t>45</a:t>
            </a:fld>
            <a:endParaRPr lang="zh-TW" altLang="en-US"/>
          </a:p>
        </p:txBody>
      </p:sp>
      <p:pic>
        <p:nvPicPr>
          <p:cNvPr id="5" name="圖片 4">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749788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請鼓勵學生自主學習</a:t>
            </a:r>
          </a:p>
        </p:txBody>
      </p:sp>
      <p:sp>
        <p:nvSpPr>
          <p:cNvPr id="3" name="內容版面配置區 2"/>
          <p:cNvSpPr>
            <a:spLocks noGrp="1"/>
          </p:cNvSpPr>
          <p:nvPr>
            <p:ph idx="1"/>
          </p:nvPr>
        </p:nvSpPr>
        <p:spPr>
          <a:xfrm>
            <a:off x="742950" y="1613630"/>
            <a:ext cx="1752600" cy="685800"/>
          </a:xfrm>
        </p:spPr>
        <p:txBody>
          <a:bodyPr/>
          <a:lstStyle/>
          <a:p>
            <a:pPr marL="0" indent="0">
              <a:buFont typeface="Wingdings" pitchFamily="2" charset="2"/>
              <a:buNone/>
              <a:defRPr/>
            </a:pPr>
            <a:r>
              <a:rPr lang="en-US" altLang="zh-TW" dirty="0"/>
              <a:t>Base 32</a:t>
            </a:r>
            <a:endParaRPr lang="zh-TW" altLang="en-US" dirty="0"/>
          </a:p>
        </p:txBody>
      </p:sp>
      <p:sp>
        <p:nvSpPr>
          <p:cNvPr id="67588" name="矩形 3"/>
          <p:cNvSpPr>
            <a:spLocks noChangeArrowheads="1"/>
          </p:cNvSpPr>
          <p:nvPr/>
        </p:nvSpPr>
        <p:spPr bwMode="auto">
          <a:xfrm>
            <a:off x="769938" y="3397980"/>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Encode</a:t>
            </a:r>
            <a:endParaRPr lang="zh-TW" altLang="en-US"/>
          </a:p>
        </p:txBody>
      </p:sp>
      <p:sp>
        <p:nvSpPr>
          <p:cNvPr id="67589" name="矩形 4"/>
          <p:cNvSpPr>
            <a:spLocks noChangeArrowheads="1"/>
          </p:cNvSpPr>
          <p:nvPr/>
        </p:nvSpPr>
        <p:spPr bwMode="auto">
          <a:xfrm>
            <a:off x="1143000" y="3742467"/>
            <a:ext cx="5638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600"/>
              <a:t>https://emn178.github.io/online-tools/base32_encode.html</a:t>
            </a:r>
            <a:endParaRPr lang="zh-TW" altLang="en-US" sz="1600"/>
          </a:p>
        </p:txBody>
      </p:sp>
      <p:sp>
        <p:nvSpPr>
          <p:cNvPr id="67590" name="矩形 5"/>
          <p:cNvSpPr>
            <a:spLocks noChangeArrowheads="1"/>
          </p:cNvSpPr>
          <p:nvPr/>
        </p:nvSpPr>
        <p:spPr bwMode="auto">
          <a:xfrm>
            <a:off x="757238" y="4701317"/>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Base32 Decode</a:t>
            </a:r>
            <a:endParaRPr lang="zh-TW" altLang="en-US"/>
          </a:p>
        </p:txBody>
      </p:sp>
      <p:sp>
        <p:nvSpPr>
          <p:cNvPr id="67591" name="矩形 6"/>
          <p:cNvSpPr>
            <a:spLocks noChangeArrowheads="1"/>
          </p:cNvSpPr>
          <p:nvPr/>
        </p:nvSpPr>
        <p:spPr bwMode="auto">
          <a:xfrm>
            <a:off x="1143000" y="5015642"/>
            <a:ext cx="533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https://emn178.github.io/online-tools/base32_decode.html</a:t>
            </a:r>
            <a:endParaRPr lang="zh-TW" altLang="en-US" sz="1400"/>
          </a:p>
        </p:txBody>
      </p:sp>
      <p:sp>
        <p:nvSpPr>
          <p:cNvPr id="67592" name="矩形 7"/>
          <p:cNvSpPr>
            <a:spLocks noChangeArrowheads="1"/>
          </p:cNvSpPr>
          <p:nvPr/>
        </p:nvSpPr>
        <p:spPr bwMode="auto">
          <a:xfrm>
            <a:off x="1143000" y="2245455"/>
            <a:ext cx="38401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https://en.wikipedia.org/wiki/Base32</a:t>
            </a:r>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46</a:t>
            </a:fld>
            <a:endParaRPr lang="zh-TW" altLang="en-US"/>
          </a:p>
        </p:txBody>
      </p:sp>
      <p:pic>
        <p:nvPicPr>
          <p:cNvPr id="10" name="圖片 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023744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p>
        </p:txBody>
      </p:sp>
      <p:sp>
        <p:nvSpPr>
          <p:cNvPr id="3" name="內容版面配置區 2"/>
          <p:cNvSpPr>
            <a:spLocks noGrp="1"/>
          </p:cNvSpPr>
          <p:nvPr>
            <p:ph idx="1"/>
          </p:nvPr>
        </p:nvSpPr>
        <p:spPr/>
        <p:txBody>
          <a:bodyPr/>
          <a:lstStyle/>
          <a:p>
            <a:pPr>
              <a:defRPr/>
            </a:pPr>
            <a:endParaRPr lang="zh-TW" altLang="en-US"/>
          </a:p>
        </p:txBody>
      </p:sp>
      <p:sp>
        <p:nvSpPr>
          <p:cNvPr id="4" name="矩形 3"/>
          <p:cNvSpPr/>
          <p:nvPr/>
        </p:nvSpPr>
        <p:spPr bwMode="auto">
          <a:xfrm>
            <a:off x="0" y="0"/>
            <a:ext cx="9144000" cy="6858000"/>
          </a:xfrm>
          <a:prstGeom prst="rect">
            <a:avLst/>
          </a:prstGeom>
          <a:solidFill>
            <a:schemeClr val="accent5">
              <a:lumMod val="50000"/>
            </a:schemeClr>
          </a:solidFill>
          <a:ln w="9525" cap="flat" cmpd="sng" algn="ctr">
            <a:noFill/>
            <a:prstDash val="solid"/>
            <a:round/>
            <a:headEnd type="none" w="med" len="med"/>
            <a:tailEnd type="none" w="med" len="med"/>
          </a:ln>
          <a:effectLst/>
          <a:extLst/>
        </p:spPr>
        <p:txBody>
          <a:bodyPr/>
          <a:lstStyle/>
          <a:p>
            <a:pPr eaLnBrk="1" hangingPunct="1">
              <a:defRPr/>
            </a:pPr>
            <a:endParaRPr lang="zh-TW" altLang="en-US"/>
          </a:p>
        </p:txBody>
      </p:sp>
      <p:sp>
        <p:nvSpPr>
          <p:cNvPr id="25605" name="矩形 4"/>
          <p:cNvSpPr>
            <a:spLocks noChangeArrowheads="1"/>
          </p:cNvSpPr>
          <p:nvPr/>
        </p:nvSpPr>
        <p:spPr bwMode="auto">
          <a:xfrm>
            <a:off x="990600" y="2743200"/>
            <a:ext cx="517641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r>
              <a:rPr lang="zh-TW" altLang="en-US" sz="4400" dirty="0">
                <a:solidFill>
                  <a:srgbClr val="7030A0"/>
                </a:solidFill>
                <a:latin typeface="Arial" pitchFamily="34" charset="0"/>
              </a:rPr>
              <a:t>編</a:t>
            </a:r>
            <a:r>
              <a:rPr lang="zh-TW" altLang="en-US" sz="4400" dirty="0">
                <a:solidFill>
                  <a:schemeClr val="bg1"/>
                </a:solidFill>
                <a:latin typeface="Arial" pitchFamily="34" charset="0"/>
              </a:rPr>
              <a:t>碼與</a:t>
            </a:r>
            <a:r>
              <a:rPr lang="zh-TW" altLang="en-US" sz="4400" dirty="0">
                <a:solidFill>
                  <a:srgbClr val="FFFF00"/>
                </a:solidFill>
                <a:latin typeface="Arial" pitchFamily="34" charset="0"/>
              </a:rPr>
              <a:t>解</a:t>
            </a:r>
            <a:r>
              <a:rPr lang="zh-TW" altLang="en-US" sz="4400" dirty="0">
                <a:solidFill>
                  <a:schemeClr val="bg1"/>
                </a:solidFill>
                <a:latin typeface="Arial" pitchFamily="34" charset="0"/>
              </a:rPr>
              <a:t>碼</a:t>
            </a:r>
            <a:endParaRPr lang="en-US" altLang="zh-TW" sz="4400" dirty="0">
              <a:solidFill>
                <a:schemeClr val="bg1"/>
              </a:solidFill>
              <a:latin typeface="Arial" pitchFamily="34" charset="0"/>
            </a:endParaRPr>
          </a:p>
          <a:p>
            <a:pPr>
              <a:spcBef>
                <a:spcPct val="0"/>
              </a:spcBef>
              <a:buFontTx/>
              <a:buNone/>
            </a:pPr>
            <a:r>
              <a:rPr lang="zh-TW" altLang="en-US" sz="4400" dirty="0">
                <a:solidFill>
                  <a:schemeClr val="bg1"/>
                </a:solidFill>
                <a:latin typeface="Arial" pitchFamily="34" charset="0"/>
              </a:rPr>
              <a:t> </a:t>
            </a:r>
            <a:r>
              <a:rPr lang="en-US" altLang="zh-TW" sz="4400" dirty="0">
                <a:solidFill>
                  <a:srgbClr val="7030A0"/>
                </a:solidFill>
                <a:latin typeface="Arial" pitchFamily="34" charset="0"/>
              </a:rPr>
              <a:t>en</a:t>
            </a:r>
            <a:r>
              <a:rPr lang="en-US" altLang="zh-TW" sz="4400" dirty="0">
                <a:latin typeface="Arial" pitchFamily="34" charset="0"/>
              </a:rPr>
              <a:t>code</a:t>
            </a:r>
            <a:r>
              <a:rPr lang="en-US" altLang="zh-TW" sz="4400" dirty="0">
                <a:solidFill>
                  <a:schemeClr val="bg1"/>
                </a:solidFill>
                <a:latin typeface="Arial" pitchFamily="34" charset="0"/>
              </a:rPr>
              <a:t> vs </a:t>
            </a:r>
            <a:r>
              <a:rPr lang="en-US" altLang="zh-TW" sz="4400" dirty="0">
                <a:solidFill>
                  <a:srgbClr val="FFFF00"/>
                </a:solidFill>
                <a:latin typeface="Arial" pitchFamily="34" charset="0"/>
              </a:rPr>
              <a:t>de</a:t>
            </a:r>
            <a:r>
              <a:rPr lang="en-US" altLang="zh-TW" sz="4400" b="1" dirty="0">
                <a:latin typeface="Arial" pitchFamily="34" charset="0"/>
              </a:rPr>
              <a:t>code</a:t>
            </a:r>
            <a:endParaRPr lang="zh-TW" altLang="en-US" sz="4400" b="1" dirty="0">
              <a:latin typeface="Arial" pitchFamily="34" charset="0"/>
            </a:endParaRPr>
          </a:p>
        </p:txBody>
      </p:sp>
      <p:sp>
        <p:nvSpPr>
          <p:cNvPr id="5" name="投影片編號版面配置區 4"/>
          <p:cNvSpPr>
            <a:spLocks noGrp="1"/>
          </p:cNvSpPr>
          <p:nvPr>
            <p:ph type="sldNum" sz="quarter" idx="12"/>
          </p:nvPr>
        </p:nvSpPr>
        <p:spPr/>
        <p:txBody>
          <a:bodyPr/>
          <a:lstStyle/>
          <a:p>
            <a:fld id="{D148A95B-E78A-43D3-83C9-357D8C7DE65E}" type="slidenum">
              <a:rPr lang="zh-TW" altLang="en-US" smtClean="0"/>
              <a:t>5</a:t>
            </a:fld>
            <a:endParaRPr lang="zh-TW" altLang="en-US"/>
          </a:p>
        </p:txBody>
      </p:sp>
    </p:spTree>
    <p:extLst>
      <p:ext uri="{BB962C8B-B14F-4D97-AF65-F5344CB8AC3E}">
        <p14:creationId xmlns:p14="http://schemas.microsoft.com/office/powerpoint/2010/main" val="4022933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p:cNvSpPr>
          <p:nvPr>
            <p:ph type="title"/>
          </p:nvPr>
        </p:nvSpPr>
        <p:spPr>
          <a:xfrm>
            <a:off x="381000" y="207963"/>
            <a:ext cx="7886700" cy="625475"/>
          </a:xfrm>
        </p:spPr>
        <p:txBody>
          <a:bodyPr>
            <a:normAutofit fontScale="90000"/>
          </a:bodyPr>
          <a:lstStyle/>
          <a:p>
            <a:pPr algn="l">
              <a:defRPr/>
            </a:pPr>
            <a:r>
              <a:rPr lang="zh-TW" altLang="en-US" dirty="0"/>
              <a:t>課程模組單元</a:t>
            </a:r>
            <a:r>
              <a:rPr lang="en-US" altLang="zh-TW" dirty="0"/>
              <a:t>:</a:t>
            </a:r>
            <a:r>
              <a:rPr lang="zh-TW" altLang="en-US" dirty="0"/>
              <a:t>編碼與解碼</a:t>
            </a:r>
          </a:p>
        </p:txBody>
      </p:sp>
      <p:sp>
        <p:nvSpPr>
          <p:cNvPr id="26627" name="矩形 5"/>
          <p:cNvSpPr>
            <a:spLocks noChangeArrowheads="1"/>
          </p:cNvSpPr>
          <p:nvPr/>
        </p:nvSpPr>
        <p:spPr bwMode="auto">
          <a:xfrm>
            <a:off x="2871788" y="3708400"/>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a:spcBef>
                <a:spcPct val="0"/>
              </a:spcBef>
              <a:buFontTx/>
              <a:buNone/>
            </a:pPr>
            <a:endParaRPr lang="zh-TW" altLang="en-US" sz="1800">
              <a:latin typeface="Arial" pitchFamily="34" charset="0"/>
            </a:endParaRPr>
          </a:p>
        </p:txBody>
      </p:sp>
      <p:graphicFrame>
        <p:nvGraphicFramePr>
          <p:cNvPr id="7" name="表格 6"/>
          <p:cNvGraphicFramePr>
            <a:graphicFrameLocks noGrp="1"/>
          </p:cNvGraphicFramePr>
          <p:nvPr/>
        </p:nvGraphicFramePr>
        <p:xfrm>
          <a:off x="228600" y="1219200"/>
          <a:ext cx="8458200" cy="4610099"/>
        </p:xfrm>
        <a:graphic>
          <a:graphicData uri="http://schemas.openxmlformats.org/drawingml/2006/table">
            <a:tbl>
              <a:tblPr firstRow="1" bandRow="1">
                <a:tableStyleId>{5C22544A-7EE6-4342-B048-85BDC9FD1C3A}</a:tableStyleId>
              </a:tblPr>
              <a:tblGrid>
                <a:gridCol w="1140062">
                  <a:extLst>
                    <a:ext uri="{9D8B030D-6E8A-4147-A177-3AD203B41FA5}">
                      <a16:colId xmlns:a16="http://schemas.microsoft.com/office/drawing/2014/main" val="20000"/>
                    </a:ext>
                  </a:extLst>
                </a:gridCol>
                <a:gridCol w="7318138">
                  <a:extLst>
                    <a:ext uri="{9D8B030D-6E8A-4147-A177-3AD203B41FA5}">
                      <a16:colId xmlns:a16="http://schemas.microsoft.com/office/drawing/2014/main" val="20001"/>
                    </a:ext>
                  </a:extLst>
                </a:gridCol>
              </a:tblGrid>
              <a:tr h="281919">
                <a:tc>
                  <a:txBody>
                    <a:bodyPr/>
                    <a:lstStyle/>
                    <a:p>
                      <a:endParaRPr lang="zh-TW" altLang="en-US" sz="1400" dirty="0"/>
                    </a:p>
                  </a:txBody>
                  <a:tcPr marL="68580" marR="68580" marT="34279" marB="34279"/>
                </a:tc>
                <a:tc>
                  <a:txBody>
                    <a:bodyPr/>
                    <a:lstStyle/>
                    <a:p>
                      <a:endParaRPr lang="zh-TW" altLang="en-US" sz="1400"/>
                    </a:p>
                  </a:txBody>
                  <a:tcPr marL="68580" marR="68580" marT="34279" marB="34279"/>
                </a:tc>
                <a:extLst>
                  <a:ext uri="{0D108BD9-81ED-4DB2-BD59-A6C34878D82A}">
                    <a16:rowId xmlns:a16="http://schemas.microsoft.com/office/drawing/2014/main" val="10000"/>
                  </a:ext>
                </a:extLst>
              </a:tr>
              <a:tr h="678161">
                <a:tc>
                  <a:txBody>
                    <a:bodyPr/>
                    <a:lstStyle/>
                    <a:p>
                      <a:r>
                        <a:rPr lang="zh-TW" altLang="en-US" sz="1400" b="1" dirty="0">
                          <a:effectLst>
                            <a:outerShdw blurRad="38100" dist="38100" dir="2700000" algn="tl">
                              <a:srgbClr val="000000">
                                <a:alpha val="43137"/>
                              </a:srgbClr>
                            </a:outerShdw>
                          </a:effectLst>
                        </a:rPr>
                        <a:t>學習主題</a:t>
                      </a:r>
                    </a:p>
                  </a:txBody>
                  <a:tcPr marL="68580" marR="68580" marT="34279" marB="34279"/>
                </a:tc>
                <a:tc>
                  <a:txBody>
                    <a:bodyPr/>
                    <a:lstStyle/>
                    <a:p>
                      <a:r>
                        <a:rPr lang="zh-TW" altLang="en-US" sz="2000" b="1" dirty="0">
                          <a:effectLst>
                            <a:outerShdw blurRad="38100" dist="38100" dir="2700000" algn="tl">
                              <a:srgbClr val="000000">
                                <a:alpha val="43137"/>
                              </a:srgbClr>
                            </a:outerShdw>
                          </a:effectLst>
                        </a:rPr>
                        <a:t>講授編碼與解碼基本觀念</a:t>
                      </a:r>
                      <a:endParaRPr lang="en-US" altLang="zh-TW" sz="2000" b="1" dirty="0">
                        <a:effectLst>
                          <a:outerShdw blurRad="38100" dist="38100" dir="2700000" algn="tl">
                            <a:srgbClr val="000000">
                              <a:alpha val="43137"/>
                            </a:srgbClr>
                          </a:outerShdw>
                        </a:effectLst>
                      </a:endParaRPr>
                    </a:p>
                    <a:p>
                      <a:r>
                        <a:rPr lang="zh-TW" altLang="en-US" sz="2000" b="1" dirty="0">
                          <a:effectLst>
                            <a:outerShdw blurRad="38100" dist="38100" dir="2700000" algn="tl">
                              <a:srgbClr val="000000">
                                <a:alpha val="43137"/>
                              </a:srgbClr>
                            </a:outerShdw>
                          </a:effectLst>
                        </a:rPr>
                        <a:t>透過</a:t>
                      </a:r>
                      <a:r>
                        <a:rPr lang="zh-TW" altLang="en-US" sz="2000" b="1" dirty="0">
                          <a:solidFill>
                            <a:srgbClr val="FF0000"/>
                          </a:solidFill>
                          <a:effectLst>
                            <a:outerShdw blurRad="38100" dist="38100" dir="2700000" algn="tl">
                              <a:srgbClr val="000000">
                                <a:alpha val="43137"/>
                              </a:srgbClr>
                            </a:outerShdw>
                          </a:effectLst>
                        </a:rPr>
                        <a:t>線上工具</a:t>
                      </a:r>
                      <a:r>
                        <a:rPr lang="zh-TW" altLang="en-US" sz="2000" b="1" dirty="0">
                          <a:effectLst>
                            <a:outerShdw blurRad="38100" dist="38100" dir="2700000" algn="tl">
                              <a:srgbClr val="000000">
                                <a:alpha val="43137"/>
                              </a:srgbClr>
                            </a:outerShdw>
                          </a:effectLst>
                        </a:rPr>
                        <a:t>完成編碼與解碼題目</a:t>
                      </a:r>
                    </a:p>
                  </a:txBody>
                  <a:tcPr marL="68580" marR="68580" marT="34279" marB="34279"/>
                </a:tc>
                <a:extLst>
                  <a:ext uri="{0D108BD9-81ED-4DB2-BD59-A6C34878D82A}">
                    <a16:rowId xmlns:a16="http://schemas.microsoft.com/office/drawing/2014/main" val="10001"/>
                  </a:ext>
                </a:extLst>
              </a:tr>
              <a:tr h="830562">
                <a:tc>
                  <a:txBody>
                    <a:bodyPr/>
                    <a:lstStyle/>
                    <a:p>
                      <a:r>
                        <a:rPr lang="zh-TW" altLang="en-US" sz="1400" b="1" dirty="0">
                          <a:effectLst>
                            <a:outerShdw blurRad="38100" dist="38100" dir="2700000" algn="tl">
                              <a:srgbClr val="000000">
                                <a:alpha val="43137"/>
                              </a:srgbClr>
                            </a:outerShdw>
                          </a:effectLst>
                        </a:rPr>
                        <a:t>學習時數</a:t>
                      </a:r>
                    </a:p>
                  </a:txBody>
                  <a:tcPr marL="68580" marR="68580" marT="34279" marB="34279"/>
                </a:tc>
                <a:tc>
                  <a:txBody>
                    <a:bodyPr/>
                    <a:lstStyle/>
                    <a:p>
                      <a:r>
                        <a:rPr lang="zh-TW" altLang="en-US" sz="1400" b="1" dirty="0">
                          <a:effectLst>
                            <a:outerShdw blurRad="38100" dist="38100" dir="2700000" algn="tl">
                              <a:srgbClr val="000000">
                                <a:alpha val="43137"/>
                              </a:srgbClr>
                            </a:outerShdw>
                          </a:effectLst>
                        </a:rPr>
                        <a:t>總授課時數 </a:t>
                      </a:r>
                      <a:r>
                        <a:rPr lang="en-US" altLang="zh-TW" sz="3600" b="1" dirty="0">
                          <a:solidFill>
                            <a:srgbClr val="FF0000"/>
                          </a:solidFill>
                          <a:effectLst>
                            <a:outerShdw blurRad="38100" dist="38100" dir="2700000" algn="tl">
                              <a:srgbClr val="000000">
                                <a:alpha val="43137"/>
                              </a:srgbClr>
                            </a:outerShdw>
                          </a:effectLst>
                        </a:rPr>
                        <a:t>1-2</a:t>
                      </a:r>
                      <a:r>
                        <a:rPr lang="zh-TW" altLang="en-US" sz="3600" b="1" dirty="0">
                          <a:solidFill>
                            <a:srgbClr val="FF0000"/>
                          </a:solidFill>
                          <a:effectLst>
                            <a:outerShdw blurRad="38100" dist="38100" dir="2700000" algn="tl">
                              <a:srgbClr val="000000">
                                <a:alpha val="43137"/>
                              </a:srgbClr>
                            </a:outerShdw>
                          </a:effectLst>
                        </a:rPr>
                        <a:t>小時</a:t>
                      </a:r>
                      <a:endParaRPr lang="zh-TW" altLang="en-US" sz="1400" b="1" dirty="0">
                        <a:effectLst>
                          <a:outerShdw blurRad="38100" dist="38100" dir="2700000" algn="tl">
                            <a:srgbClr val="000000">
                              <a:alpha val="43137"/>
                            </a:srgbClr>
                          </a:outerShdw>
                        </a:effectLst>
                      </a:endParaRPr>
                    </a:p>
                    <a:p>
                      <a:r>
                        <a:rPr lang="zh-TW" altLang="en-US" sz="1400" b="1" dirty="0">
                          <a:effectLst>
                            <a:outerShdw blurRad="38100" dist="38100" dir="2700000" algn="tl">
                              <a:srgbClr val="000000">
                                <a:alpha val="43137"/>
                              </a:srgbClr>
                            </a:outerShdw>
                          </a:effectLst>
                        </a:rPr>
                        <a:t>課程觀念介紹</a:t>
                      </a:r>
                      <a:r>
                        <a:rPr lang="en-US" altLang="zh-TW" sz="1400" b="1" dirty="0">
                          <a:effectLst>
                            <a:outerShdw blurRad="38100" dist="38100" dir="2700000" algn="tl">
                              <a:srgbClr val="000000">
                                <a:alpha val="43137"/>
                              </a:srgbClr>
                            </a:outerShdw>
                          </a:effectLst>
                        </a:rPr>
                        <a:t>10-30</a:t>
                      </a:r>
                      <a:r>
                        <a:rPr lang="zh-TW" altLang="en-US" sz="1400" b="1" dirty="0">
                          <a:effectLst>
                            <a:outerShdw blurRad="38100" dist="38100" dir="2700000" algn="tl">
                              <a:srgbClr val="000000">
                                <a:alpha val="43137"/>
                              </a:srgbClr>
                            </a:outerShdw>
                          </a:effectLst>
                        </a:rPr>
                        <a:t>分鐘、授課與實習操作</a:t>
                      </a:r>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小時</a:t>
                      </a:r>
                      <a:r>
                        <a:rPr lang="en-US" altLang="zh-TW" sz="1400" b="1" dirty="0">
                          <a:effectLst>
                            <a:outerShdw blurRad="38100" dist="38100" dir="2700000" algn="tl">
                              <a:srgbClr val="000000">
                                <a:alpha val="43137"/>
                              </a:srgbClr>
                            </a:outerShdw>
                          </a:effectLst>
                        </a:rPr>
                        <a:t>30</a:t>
                      </a:r>
                      <a:r>
                        <a:rPr lang="zh-TW" altLang="en-US" sz="1400" b="1" dirty="0">
                          <a:effectLst>
                            <a:outerShdw blurRad="38100" dist="38100" dir="2700000" algn="tl">
                              <a:srgbClr val="000000">
                                <a:alpha val="43137"/>
                              </a:srgbClr>
                            </a:outerShdw>
                          </a:effectLst>
                        </a:rPr>
                        <a:t>分鐘。</a:t>
                      </a:r>
                    </a:p>
                  </a:txBody>
                  <a:tcPr marL="68580" marR="68580" marT="34279" marB="34279"/>
                </a:tc>
                <a:extLst>
                  <a:ext uri="{0D108BD9-81ED-4DB2-BD59-A6C34878D82A}">
                    <a16:rowId xmlns:a16="http://schemas.microsoft.com/office/drawing/2014/main" val="10002"/>
                  </a:ext>
                </a:extLst>
              </a:tr>
              <a:tr h="380882">
                <a:tc>
                  <a:txBody>
                    <a:bodyPr/>
                    <a:lstStyle/>
                    <a:p>
                      <a:r>
                        <a:rPr lang="zh-TW" altLang="zh-TW" sz="1400" b="1" dirty="0">
                          <a:effectLst>
                            <a:outerShdw blurRad="38100" dist="38100" dir="2700000" algn="tl">
                              <a:srgbClr val="000000">
                                <a:alpha val="43137"/>
                              </a:srgbClr>
                            </a:outerShdw>
                          </a:effectLst>
                        </a:rPr>
                        <a:t>課程難易度</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400" b="1" dirty="0">
                          <a:effectLst>
                            <a:outerShdw blurRad="38100" dist="38100" dir="2700000" algn="tl">
                              <a:srgbClr val="000000">
                                <a:alpha val="43137"/>
                              </a:srgbClr>
                            </a:outerShdw>
                          </a:effectLst>
                        </a:rPr>
                        <a:t>易</a:t>
                      </a:r>
                    </a:p>
                  </a:txBody>
                  <a:tcPr marL="68580" marR="68580" marT="34279" marB="34279"/>
                </a:tc>
                <a:extLst>
                  <a:ext uri="{0D108BD9-81ED-4DB2-BD59-A6C34878D82A}">
                    <a16:rowId xmlns:a16="http://schemas.microsoft.com/office/drawing/2014/main" val="10003"/>
                  </a:ext>
                </a:extLst>
              </a:tr>
              <a:tr h="1104883">
                <a:tc>
                  <a:txBody>
                    <a:bodyPr/>
                    <a:lstStyle/>
                    <a:p>
                      <a:r>
                        <a:rPr lang="zh-TW" altLang="zh-TW" sz="1400" b="1" dirty="0">
                          <a:effectLst>
                            <a:outerShdw blurRad="38100" dist="38100" dir="2700000" algn="tl">
                              <a:srgbClr val="000000">
                                <a:alpha val="43137"/>
                              </a:srgbClr>
                            </a:outerShdw>
                          </a:effectLst>
                        </a:rPr>
                        <a:t>教學方式</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pPr>
                        <a:spcAft>
                          <a:spcPts val="0"/>
                        </a:spcAft>
                      </a:pPr>
                      <a:r>
                        <a:rPr lang="en-US" altLang="zh-TW" sz="1800" b="1" dirty="0">
                          <a:effectLst>
                            <a:outerShdw blurRad="38100" dist="38100" dir="2700000" algn="tl">
                              <a:srgbClr val="000000">
                                <a:alpha val="43137"/>
                              </a:srgbClr>
                            </a:outerShdw>
                          </a:effectLst>
                        </a:rPr>
                        <a:t>[1]</a:t>
                      </a:r>
                      <a:r>
                        <a:rPr lang="zh-TW" altLang="zh-TW" sz="1800" b="1" dirty="0">
                          <a:effectLst>
                            <a:outerShdw blurRad="38100" dist="38100" dir="2700000" algn="tl">
                              <a:srgbClr val="000000">
                                <a:alpha val="43137"/>
                              </a:srgbClr>
                            </a:outerShdw>
                          </a:effectLst>
                        </a:rPr>
                        <a:t>先講授</a:t>
                      </a:r>
                      <a:r>
                        <a:rPr lang="zh-TW" altLang="en-US" sz="1800" b="1" dirty="0">
                          <a:effectLst>
                            <a:outerShdw blurRad="38100" dist="38100" dir="2700000" algn="tl">
                              <a:srgbClr val="000000">
                                <a:alpha val="43137"/>
                              </a:srgbClr>
                            </a:outerShdw>
                          </a:effectLst>
                        </a:rPr>
                        <a:t>編碼與解碼</a:t>
                      </a:r>
                      <a:r>
                        <a:rPr lang="zh-TW" altLang="zh-TW" sz="1800" b="1" dirty="0">
                          <a:effectLst>
                            <a:outerShdw blurRad="38100" dist="38100" dir="2700000" algn="tl">
                              <a:srgbClr val="000000">
                                <a:alpha val="43137"/>
                              </a:srgbClr>
                            </a:outerShdw>
                          </a:effectLst>
                        </a:rPr>
                        <a:t>基本觀念</a:t>
                      </a:r>
                      <a:endParaRPr lang="en-US" altLang="zh-TW" sz="1800" b="1" dirty="0">
                        <a:effectLst>
                          <a:outerShdw blurRad="38100" dist="38100" dir="2700000" algn="tl">
                            <a:srgbClr val="000000">
                              <a:alpha val="43137"/>
                            </a:srgbClr>
                          </a:outerShdw>
                        </a:effectLst>
                      </a:endParaRPr>
                    </a:p>
                    <a:p>
                      <a:pPr>
                        <a:spcAft>
                          <a:spcPts val="0"/>
                        </a:spcAft>
                      </a:pPr>
                      <a:r>
                        <a:rPr lang="en-US" altLang="zh-TW" sz="1600" b="1" dirty="0">
                          <a:effectLst>
                            <a:outerShdw blurRad="38100" dist="38100" dir="2700000" algn="tl">
                              <a:srgbClr val="000000">
                                <a:alpha val="43137"/>
                              </a:srgbClr>
                            </a:outerShdw>
                          </a:effectLst>
                        </a:rPr>
                        <a:t>      ASCII</a:t>
                      </a:r>
                      <a:r>
                        <a:rPr lang="zh-TW" altLang="en-US" sz="1600" b="1" dirty="0">
                          <a:effectLst>
                            <a:outerShdw blurRad="38100" dist="38100" dir="2700000" algn="tl">
                              <a:srgbClr val="000000">
                                <a:alpha val="43137"/>
                              </a:srgbClr>
                            </a:outerShdw>
                          </a:effectLst>
                        </a:rPr>
                        <a:t>編碼與解碼</a:t>
                      </a:r>
                      <a:endParaRPr lang="en-US" altLang="zh-TW" sz="1600" b="1" dirty="0">
                        <a:effectLst>
                          <a:outerShdw blurRad="38100" dist="38100" dir="2700000" algn="tl">
                            <a:srgbClr val="000000">
                              <a:alpha val="43137"/>
                            </a:srgbClr>
                          </a:outerShdw>
                        </a:effectLst>
                      </a:endParaRPr>
                    </a:p>
                    <a:p>
                      <a:pPr>
                        <a:spcAft>
                          <a:spcPts val="0"/>
                        </a:spcAft>
                      </a:pPr>
                      <a:r>
                        <a:rPr lang="en-US" altLang="zh-TW" sz="1600" b="1" dirty="0">
                          <a:effectLst>
                            <a:outerShdw blurRad="38100" dist="38100" dir="2700000" algn="tl">
                              <a:srgbClr val="000000">
                                <a:alpha val="43137"/>
                              </a:srgbClr>
                            </a:outerShdw>
                          </a:effectLst>
                        </a:rPr>
                        <a:t>      BASE64</a:t>
                      </a:r>
                      <a:r>
                        <a:rPr lang="zh-TW" altLang="en-US" sz="1600" b="1" dirty="0">
                          <a:effectLst>
                            <a:outerShdw blurRad="38100" dist="38100" dir="2700000" algn="tl">
                              <a:srgbClr val="000000">
                                <a:alpha val="43137"/>
                              </a:srgbClr>
                            </a:outerShdw>
                          </a:effectLst>
                        </a:rPr>
                        <a:t>編碼與解碼</a:t>
                      </a:r>
                      <a:endParaRPr lang="en-US" altLang="zh-TW" sz="1600" b="1" dirty="0">
                        <a:effectLst>
                          <a:outerShdw blurRad="38100" dist="38100" dir="2700000" algn="tl">
                            <a:srgbClr val="000000">
                              <a:alpha val="43137"/>
                            </a:srgbClr>
                          </a:outerShdw>
                        </a:effectLst>
                      </a:endParaRPr>
                    </a:p>
                    <a:p>
                      <a:pPr>
                        <a:spcAft>
                          <a:spcPts val="0"/>
                        </a:spcAft>
                      </a:pPr>
                      <a:r>
                        <a:rPr lang="en-US" altLang="zh-TW" sz="1800" b="1" dirty="0">
                          <a:effectLst>
                            <a:outerShdw blurRad="38100" dist="38100" dir="2700000" algn="tl">
                              <a:srgbClr val="000000">
                                <a:alpha val="43137"/>
                              </a:srgbClr>
                            </a:outerShdw>
                          </a:effectLst>
                        </a:rPr>
                        <a:t>[2]</a:t>
                      </a:r>
                      <a:r>
                        <a:rPr lang="zh-TW" altLang="zh-TW" sz="1800" b="1" dirty="0">
                          <a:effectLst>
                            <a:outerShdw blurRad="38100" dist="38100" dir="2700000" algn="tl">
                              <a:srgbClr val="000000">
                                <a:alpha val="43137"/>
                              </a:srgbClr>
                            </a:outerShdw>
                          </a:effectLst>
                        </a:rPr>
                        <a:t>再</a:t>
                      </a:r>
                      <a:r>
                        <a:rPr lang="zh-TW" altLang="en-US" sz="1800" b="1" dirty="0">
                          <a:effectLst>
                            <a:outerShdw blurRad="38100" dist="38100" dir="2700000" algn="tl">
                              <a:srgbClr val="000000">
                                <a:alpha val="43137"/>
                              </a:srgbClr>
                            </a:outerShdw>
                          </a:effectLst>
                        </a:rPr>
                        <a:t>搭配</a:t>
                      </a:r>
                      <a:r>
                        <a:rPr lang="en-US" altLang="zh-TW" sz="1800" b="1" dirty="0">
                          <a:effectLst>
                            <a:outerShdw blurRad="38100" dist="38100" dir="2700000" algn="tl">
                              <a:srgbClr val="000000">
                                <a:alpha val="43137"/>
                              </a:srgbClr>
                            </a:outerShdw>
                          </a:effectLst>
                        </a:rPr>
                        <a:t>CTF</a:t>
                      </a:r>
                      <a:r>
                        <a:rPr lang="zh-TW" altLang="zh-TW" sz="1800" b="1" dirty="0">
                          <a:effectLst>
                            <a:outerShdw blurRad="38100" dist="38100" dir="2700000" algn="tl">
                              <a:srgbClr val="000000">
                                <a:alpha val="43137"/>
                              </a:srgbClr>
                            </a:outerShdw>
                          </a:effectLst>
                        </a:rPr>
                        <a:t>平台使用</a:t>
                      </a:r>
                      <a:r>
                        <a:rPr lang="zh-TW" altLang="en-US" sz="1800" b="1" dirty="0">
                          <a:effectLst>
                            <a:outerShdw blurRad="38100" dist="38100" dir="2700000" algn="tl">
                              <a:srgbClr val="000000">
                                <a:alpha val="43137"/>
                              </a:srgbClr>
                            </a:outerShdw>
                          </a:effectLst>
                        </a:rPr>
                        <a:t>線上工具</a:t>
                      </a:r>
                      <a:r>
                        <a:rPr lang="zh-TW" altLang="zh-TW" sz="1800" b="1" dirty="0">
                          <a:effectLst>
                            <a:outerShdw blurRad="38100" dist="38100" dir="2700000" algn="tl">
                              <a:srgbClr val="000000">
                                <a:alpha val="43137"/>
                              </a:srgbClr>
                            </a:outerShdw>
                          </a:effectLst>
                        </a:rPr>
                        <a:t>進行解題</a:t>
                      </a:r>
                      <a:endParaRPr lang="en-US" altLang="zh-TW" sz="1800" b="1" dirty="0">
                        <a:effectLst>
                          <a:outerShdw blurRad="38100" dist="38100" dir="2700000" algn="tl">
                            <a:srgbClr val="000000">
                              <a:alpha val="43137"/>
                            </a:srgbClr>
                          </a:outerShdw>
                        </a:effectLst>
                      </a:endParaRPr>
                    </a:p>
                  </a:txBody>
                  <a:tcPr marL="68580" marR="68580" marT="34279" marB="34279"/>
                </a:tc>
                <a:extLst>
                  <a:ext uri="{0D108BD9-81ED-4DB2-BD59-A6C34878D82A}">
                    <a16:rowId xmlns:a16="http://schemas.microsoft.com/office/drawing/2014/main" val="10004"/>
                  </a:ext>
                </a:extLst>
              </a:tr>
              <a:tr h="838412">
                <a:tc>
                  <a:txBody>
                    <a:bodyPr/>
                    <a:lstStyle/>
                    <a:p>
                      <a:r>
                        <a:rPr lang="zh-TW" altLang="zh-TW" sz="1400" b="1" dirty="0">
                          <a:effectLst>
                            <a:outerShdw blurRad="38100" dist="38100" dir="2700000" algn="tl">
                              <a:srgbClr val="000000">
                                <a:alpha val="43137"/>
                              </a:srgbClr>
                            </a:outerShdw>
                          </a:effectLst>
                        </a:rPr>
                        <a:t>教學資源</a:t>
                      </a:r>
                      <a:endParaRPr lang="zh-TW" altLang="en-US" sz="1400" b="1" dirty="0">
                        <a:effectLst>
                          <a:outerShdw blurRad="38100" dist="38100" dir="2700000" algn="tl">
                            <a:srgbClr val="000000">
                              <a:alpha val="43137"/>
                            </a:srgbClr>
                          </a:outerShdw>
                        </a:effectLst>
                      </a:endParaRPr>
                    </a:p>
                  </a:txBody>
                  <a:tcPr marL="68580" marR="68580" marT="34279" marB="34279"/>
                </a:tc>
                <a:tc>
                  <a:txBody>
                    <a:bodyPr/>
                    <a:lstStyle/>
                    <a:p>
                      <a:r>
                        <a:rPr lang="en-US" altLang="zh-TW" sz="1400" b="1" kern="150" dirty="0">
                          <a:effectLst>
                            <a:outerShdw blurRad="38100" dist="38100" dir="2700000" algn="tl">
                              <a:srgbClr val="000000">
                                <a:alpha val="43137"/>
                              </a:srgbClr>
                            </a:outerShdw>
                          </a:effectLst>
                        </a:rPr>
                        <a:t>[1]CTF</a:t>
                      </a:r>
                      <a:r>
                        <a:rPr lang="zh-TW" altLang="zh-TW" sz="1400" b="1" kern="150" dirty="0">
                          <a:effectLst>
                            <a:outerShdw blurRad="38100" dist="38100" dir="2700000" algn="tl">
                              <a:srgbClr val="000000">
                                <a:alpha val="43137"/>
                              </a:srgbClr>
                            </a:outerShdw>
                          </a:effectLst>
                        </a:rPr>
                        <a:t>題目</a:t>
                      </a:r>
                      <a:r>
                        <a:rPr lang="en-US" altLang="zh-TW" sz="1400" b="1" kern="150" dirty="0">
                          <a:effectLst>
                            <a:outerShdw blurRad="38100" dist="38100" dir="2700000" algn="tl">
                              <a:srgbClr val="000000">
                                <a:alpha val="43137"/>
                              </a:srgbClr>
                            </a:outerShdw>
                          </a:effectLst>
                        </a:rPr>
                        <a:t>:</a:t>
                      </a:r>
                      <a:r>
                        <a:rPr lang="zh-TW" altLang="zh-TW" sz="1400" b="1" kern="150" dirty="0">
                          <a:effectLst>
                            <a:outerShdw blurRad="38100" dist="38100" dir="2700000" algn="tl">
                              <a:srgbClr val="000000">
                                <a:alpha val="43137"/>
                              </a:srgbClr>
                            </a:outerShdw>
                          </a:effectLst>
                        </a:rPr>
                        <a:t>建置於國家高速網路所提供的</a:t>
                      </a:r>
                      <a:r>
                        <a:rPr lang="en-US" altLang="zh-TW" sz="1400" b="1" kern="150" dirty="0">
                          <a:effectLst>
                            <a:outerShdw blurRad="38100" dist="38100" dir="2700000" algn="tl">
                              <a:srgbClr val="000000">
                                <a:alpha val="43137"/>
                              </a:srgbClr>
                            </a:outerShdw>
                          </a:effectLst>
                        </a:rPr>
                        <a:t>CDX</a:t>
                      </a:r>
                      <a:r>
                        <a:rPr lang="zh-TW" altLang="zh-TW" sz="1400" b="1" kern="150" dirty="0">
                          <a:effectLst>
                            <a:outerShdw blurRad="38100" dist="38100" dir="2700000" algn="tl">
                              <a:srgbClr val="000000">
                                <a:alpha val="43137"/>
                              </a:srgbClr>
                            </a:outerShdw>
                          </a:effectLst>
                        </a:rPr>
                        <a:t>平台</a:t>
                      </a:r>
                      <a:endParaRPr lang="en-US" altLang="zh-TW" sz="1400" b="1" kern="150" dirty="0">
                        <a:effectLst>
                          <a:outerShdw blurRad="38100" dist="38100" dir="2700000" algn="tl">
                            <a:srgbClr val="000000">
                              <a:alpha val="43137"/>
                            </a:srgbClr>
                          </a:outerShdw>
                        </a:effectLst>
                      </a:endParaRPr>
                    </a:p>
                    <a:p>
                      <a:r>
                        <a:rPr lang="en-US" altLang="zh-TW" sz="1400" b="1" kern="150" dirty="0">
                          <a:effectLst>
                            <a:outerShdw blurRad="38100" dist="38100" dir="2700000" algn="tl">
                              <a:srgbClr val="000000">
                                <a:alpha val="43137"/>
                              </a:srgbClr>
                            </a:outerShdw>
                          </a:effectLst>
                        </a:rPr>
                        <a:t>[2]</a:t>
                      </a:r>
                      <a:r>
                        <a:rPr lang="zh-TW" altLang="zh-TW" sz="1400" b="1" dirty="0">
                          <a:effectLst>
                            <a:outerShdw blurRad="38100" dist="38100" dir="2700000" algn="tl">
                              <a:srgbClr val="000000">
                                <a:alpha val="43137"/>
                              </a:srgbClr>
                            </a:outerShdw>
                          </a:effectLst>
                        </a:rPr>
                        <a:t>教學手冊</a:t>
                      </a:r>
                      <a:endParaRPr lang="en-US" altLang="zh-TW" sz="1400" b="1" dirty="0">
                        <a:effectLst>
                          <a:outerShdw blurRad="38100" dist="38100" dir="2700000" algn="tl">
                            <a:srgbClr val="000000">
                              <a:alpha val="43137"/>
                            </a:srgbClr>
                          </a:outerShdw>
                        </a:effectLst>
                      </a:endParaRPr>
                    </a:p>
                    <a:p>
                      <a:r>
                        <a:rPr lang="en-US" altLang="zh-TW" sz="1400" b="1" dirty="0">
                          <a:effectLst>
                            <a:outerShdw blurRad="38100" dist="38100" dir="2700000" algn="tl">
                              <a:srgbClr val="000000">
                                <a:alpha val="43137"/>
                              </a:srgbClr>
                            </a:outerShdw>
                          </a:effectLst>
                        </a:rPr>
                        <a:t>[3]</a:t>
                      </a:r>
                      <a:r>
                        <a:rPr lang="zh-TW" altLang="zh-TW" sz="1400" b="1" dirty="0">
                          <a:effectLst>
                            <a:outerShdw blurRad="38100" dist="38100" dir="2700000" algn="tl">
                              <a:srgbClr val="000000">
                                <a:alpha val="43137"/>
                              </a:srgbClr>
                            </a:outerShdw>
                          </a:effectLst>
                        </a:rPr>
                        <a:t>教學</a:t>
                      </a:r>
                      <a:r>
                        <a:rPr lang="zh-TW" altLang="en-US" sz="1400" b="1" dirty="0">
                          <a:effectLst>
                            <a:outerShdw blurRad="38100" dist="38100" dir="2700000" algn="tl">
                              <a:srgbClr val="000000">
                                <a:alpha val="43137"/>
                              </a:srgbClr>
                            </a:outerShdw>
                          </a:effectLst>
                        </a:rPr>
                        <a:t>影片</a:t>
                      </a:r>
                    </a:p>
                  </a:txBody>
                  <a:tcPr marL="68580" marR="68580" marT="34279" marB="34279"/>
                </a:tc>
                <a:extLst>
                  <a:ext uri="{0D108BD9-81ED-4DB2-BD59-A6C34878D82A}">
                    <a16:rowId xmlns:a16="http://schemas.microsoft.com/office/drawing/2014/main" val="10005"/>
                  </a:ext>
                </a:extLst>
              </a:tr>
              <a:tr h="495280">
                <a:tc>
                  <a:txBody>
                    <a:bodyPr/>
                    <a:lstStyle/>
                    <a:p>
                      <a:r>
                        <a:rPr lang="zh-TW" altLang="en-US" sz="1400" b="1" dirty="0">
                          <a:effectLst>
                            <a:outerShdw blurRad="38100" dist="38100" dir="2700000" algn="tl">
                              <a:srgbClr val="000000">
                                <a:alpha val="43137"/>
                              </a:srgbClr>
                            </a:outerShdw>
                          </a:effectLst>
                        </a:rPr>
                        <a:t>教學評量</a:t>
                      </a:r>
                    </a:p>
                  </a:txBody>
                  <a:tcPr marL="68580" marR="68580" marT="34279" marB="34279"/>
                </a:tc>
                <a:tc>
                  <a:txBody>
                    <a:bodyPr/>
                    <a:lstStyle/>
                    <a:p>
                      <a:r>
                        <a:rPr lang="en-US" altLang="zh-TW" sz="1400" b="1" dirty="0">
                          <a:effectLst>
                            <a:outerShdw blurRad="38100" dist="38100" dir="2700000" algn="tl">
                              <a:srgbClr val="000000">
                                <a:alpha val="43137"/>
                              </a:srgbClr>
                            </a:outerShdw>
                          </a:effectLst>
                        </a:rPr>
                        <a:t>[1]</a:t>
                      </a:r>
                      <a:r>
                        <a:rPr lang="zh-TW" altLang="en-US" sz="1400" b="1" dirty="0">
                          <a:effectLst>
                            <a:outerShdw blurRad="38100" dist="38100" dir="2700000" algn="tl">
                              <a:srgbClr val="000000">
                                <a:alpha val="43137"/>
                              </a:srgbClr>
                            </a:outerShdw>
                          </a:effectLst>
                        </a:rPr>
                        <a:t>紙筆測驗</a:t>
                      </a:r>
                      <a:endParaRPr lang="en-US" altLang="zh-TW" sz="1400" b="1" dirty="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effectLst>
                            <a:outerShdw blurRad="38100" dist="38100" dir="2700000" algn="tl">
                              <a:srgbClr val="000000">
                                <a:alpha val="43137"/>
                              </a:srgbClr>
                            </a:outerShdw>
                          </a:effectLst>
                        </a:rPr>
                        <a:t>[2]</a:t>
                      </a:r>
                      <a:r>
                        <a:rPr lang="zh-TW" altLang="en-US" sz="1400" b="1" dirty="0">
                          <a:effectLst>
                            <a:outerShdw blurRad="38100" dist="38100" dir="2700000" algn="tl">
                              <a:srgbClr val="000000">
                                <a:alpha val="43137"/>
                              </a:srgbClr>
                            </a:outerShdw>
                          </a:effectLst>
                        </a:rPr>
                        <a:t>實作手冊</a:t>
                      </a:r>
                      <a:r>
                        <a:rPr lang="en-US" altLang="zh-TW" sz="1400" b="1" dirty="0">
                          <a:effectLst>
                            <a:outerShdw blurRad="38100" dist="38100" dir="2700000" algn="tl">
                              <a:srgbClr val="000000">
                                <a:alpha val="43137"/>
                              </a:srgbClr>
                            </a:outerShdw>
                          </a:effectLst>
                        </a:rPr>
                        <a:t>(CTF)</a:t>
                      </a:r>
                      <a:endParaRPr lang="zh-TW" altLang="en-US" sz="1400" b="1" dirty="0">
                        <a:effectLst>
                          <a:outerShdw blurRad="38100" dist="38100" dir="2700000" algn="tl">
                            <a:srgbClr val="000000">
                              <a:alpha val="43137"/>
                            </a:srgbClr>
                          </a:outerShdw>
                        </a:effectLst>
                      </a:endParaRPr>
                    </a:p>
                  </a:txBody>
                  <a:tcPr marL="68580" marR="68580" marT="34279" marB="34279"/>
                </a:tc>
                <a:extLst>
                  <a:ext uri="{0D108BD9-81ED-4DB2-BD59-A6C34878D82A}">
                    <a16:rowId xmlns:a16="http://schemas.microsoft.com/office/drawing/2014/main" val="10006"/>
                  </a:ext>
                </a:extLst>
              </a:tr>
            </a:tbl>
          </a:graphicData>
        </a:graphic>
      </p:graphicFrame>
      <p:pic>
        <p:nvPicPr>
          <p:cNvPr id="26654"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019300"/>
            <a:ext cx="29940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5" name="向右箭號 9"/>
          <p:cNvSpPr>
            <a:spLocks noChangeArrowheads="1"/>
          </p:cNvSpPr>
          <p:nvPr/>
        </p:nvSpPr>
        <p:spPr bwMode="auto">
          <a:xfrm>
            <a:off x="5559425" y="3173413"/>
            <a:ext cx="307975" cy="266700"/>
          </a:xfrm>
          <a:prstGeom prst="rightArrow">
            <a:avLst>
              <a:gd name="adj1" fmla="val 50000"/>
              <a:gd name="adj2" fmla="val 50002"/>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6656" name="矩形 10"/>
          <p:cNvSpPr>
            <a:spLocks noChangeArrowheads="1"/>
          </p:cNvSpPr>
          <p:nvPr/>
        </p:nvSpPr>
        <p:spPr bwMode="auto">
          <a:xfrm>
            <a:off x="5867400" y="3059113"/>
            <a:ext cx="2994025" cy="4572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itchFamily="2" charset="2"/>
              <a:buChar char="p"/>
              <a:defRPr sz="3200">
                <a:solidFill>
                  <a:schemeClr val="tx1"/>
                </a:solidFill>
                <a:latin typeface="Times New Roman" pitchFamily="18" charset="0"/>
                <a:ea typeface="標楷體" pitchFamily="65" charset="-120"/>
              </a:defRPr>
            </a:lvl1pPr>
            <a:lvl2pPr marL="742950" indent="-285750">
              <a:spcBef>
                <a:spcPct val="20000"/>
              </a:spcBef>
              <a:buFont typeface="Wingdings" pitchFamily="2" charset="2"/>
              <a:buChar char="Ø"/>
              <a:defRPr sz="2800">
                <a:solidFill>
                  <a:schemeClr val="tx1"/>
                </a:solidFill>
                <a:latin typeface="Times New Roman" pitchFamily="18" charset="0"/>
                <a:ea typeface="標楷體" pitchFamily="65" charset="-120"/>
              </a:defRPr>
            </a:lvl2pPr>
            <a:lvl3pPr marL="1143000" indent="-228600">
              <a:spcBef>
                <a:spcPct val="20000"/>
              </a:spcBef>
              <a:buFont typeface="Wingdings" pitchFamily="2" charset="2"/>
              <a:buChar char="ü"/>
              <a:defRPr sz="2400">
                <a:solidFill>
                  <a:schemeClr val="tx1"/>
                </a:solidFill>
                <a:latin typeface="Times New Roman" pitchFamily="18" charset="0"/>
                <a:ea typeface="標楷體" pitchFamily="65" charset="-120"/>
              </a:defRPr>
            </a:lvl3pPr>
            <a:lvl4pPr marL="1600200" indent="-228600">
              <a:spcBef>
                <a:spcPct val="20000"/>
              </a:spcBef>
              <a:buChar char="–"/>
              <a:defRPr sz="2000">
                <a:solidFill>
                  <a:schemeClr val="tx1"/>
                </a:solidFill>
                <a:latin typeface="Times New Roman" pitchFamily="18" charset="0"/>
                <a:ea typeface="標楷體" pitchFamily="65" charset="-120"/>
              </a:defRPr>
            </a:lvl4pPr>
            <a:lvl5pPr marL="2057400" indent="-228600">
              <a:spcBef>
                <a:spcPct val="20000"/>
              </a:spcBef>
              <a:buChar char="»"/>
              <a:defRPr sz="2000">
                <a:solidFill>
                  <a:schemeClr val="tx1"/>
                </a:solidFill>
                <a:latin typeface="Times New Roman" pitchFamily="18" charset="0"/>
                <a:ea typeface="標楷體" pitchFamily="65" charset="-120"/>
              </a:defRPr>
            </a:lvl5pPr>
            <a:lvl6pPr marL="25146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6pPr>
            <a:lvl7pPr marL="29718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7pPr>
            <a:lvl8pPr marL="34290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8pPr>
            <a:lvl9pPr marL="3886200" indent="-228600" eaLnBrk="0" fontAlgn="base" hangingPunct="0">
              <a:spcBef>
                <a:spcPct val="20000"/>
              </a:spcBef>
              <a:spcAft>
                <a:spcPct val="0"/>
              </a:spcAft>
              <a:buChar char="»"/>
              <a:defRPr sz="2000">
                <a:solidFill>
                  <a:schemeClr val="tx1"/>
                </a:solidFill>
                <a:latin typeface="Times New Roman" pitchFamily="18" charset="0"/>
                <a:ea typeface="標楷體" pitchFamily="65" charset="-120"/>
              </a:defRPr>
            </a:lvl9pPr>
          </a:lstStyle>
          <a:p>
            <a:pPr eaLnBrk="1" hangingPunct="1">
              <a:spcBef>
                <a:spcPct val="0"/>
              </a:spcBef>
              <a:buFontTx/>
              <a:buNone/>
            </a:pPr>
            <a:endParaRPr lang="zh-TW" altLang="en-US" sz="1800">
              <a:latin typeface="Arial" pitchFamily="34" charset="0"/>
            </a:endParaRPr>
          </a:p>
        </p:txBody>
      </p:sp>
      <p:sp>
        <p:nvSpPr>
          <p:cNvPr id="2" name="投影片編號版面配置區 1"/>
          <p:cNvSpPr>
            <a:spLocks noGrp="1"/>
          </p:cNvSpPr>
          <p:nvPr>
            <p:ph type="sldNum" sz="quarter" idx="12"/>
          </p:nvPr>
        </p:nvSpPr>
        <p:spPr/>
        <p:txBody>
          <a:bodyPr/>
          <a:lstStyle/>
          <a:p>
            <a:fld id="{D148A95B-E78A-43D3-83C9-357D8C7DE65E}" type="slidenum">
              <a:rPr lang="zh-TW" altLang="en-US" smtClean="0"/>
              <a:t>6</a:t>
            </a:fld>
            <a:endParaRPr lang="zh-TW" altLang="en-US"/>
          </a:p>
        </p:txBody>
      </p:sp>
      <p:pic>
        <p:nvPicPr>
          <p:cNvPr id="9" name="圖片 8">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822081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457200" y="1560513"/>
            <a:ext cx="8229600" cy="1828800"/>
          </a:xfrm>
        </p:spPr>
        <p:txBody>
          <a:bodyPr/>
          <a:lstStyle/>
          <a:p>
            <a:pPr marL="0" indent="0">
              <a:buFont typeface="Wingdings" pitchFamily="2" charset="2"/>
              <a:buNone/>
              <a:defRPr/>
            </a:pPr>
            <a:r>
              <a:rPr lang="zh-TW" altLang="en-US" dirty="0"/>
              <a:t>在計算機的世界有許多</a:t>
            </a:r>
            <a:endParaRPr lang="en-US" altLang="zh-TW" dirty="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dirty="0"/>
              <a:t>的機制與應用</a:t>
            </a:r>
          </a:p>
        </p:txBody>
      </p:sp>
      <p:pic>
        <p:nvPicPr>
          <p:cNvPr id="27652"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004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投影片編號版面配置區 3"/>
          <p:cNvSpPr>
            <a:spLocks noGrp="1"/>
          </p:cNvSpPr>
          <p:nvPr>
            <p:ph type="sldNum" sz="quarter" idx="12"/>
          </p:nvPr>
        </p:nvSpPr>
        <p:spPr/>
        <p:txBody>
          <a:bodyPr/>
          <a:lstStyle/>
          <a:p>
            <a:fld id="{D148A95B-E78A-43D3-83C9-357D8C7DE65E}" type="slidenum">
              <a:rPr lang="zh-TW" altLang="en-US" smtClean="0"/>
              <a:t>7</a:t>
            </a:fld>
            <a:endParaRPr lang="zh-TW" altLang="en-US"/>
          </a:p>
        </p:txBody>
      </p:sp>
      <p:pic>
        <p:nvPicPr>
          <p:cNvPr id="6" name="圖片 5">
            <a:extLst>
              <a:ext uri="{FF2B5EF4-FFF2-40B4-BE49-F238E27FC236}">
                <a16:creationId xmlns:a16="http://schemas.microsoft.com/office/drawing/2014/main" id="{016291E8-051C-4EDF-A068-4C8F8B0B05DB}"/>
              </a:ext>
            </a:extLst>
          </p:cNvPr>
          <p:cNvPicPr>
            <a:picLocks noChangeAspect="1"/>
          </p:cNvPicPr>
          <p:nvPr/>
        </p:nvPicPr>
        <p:blipFill>
          <a:blip r:embed="rId3"/>
          <a:stretch>
            <a:fillRect/>
          </a:stretch>
        </p:blipFill>
        <p:spPr>
          <a:xfrm>
            <a:off x="-88776" y="6207487"/>
            <a:ext cx="9232776" cy="675546"/>
          </a:xfrm>
          <a:prstGeom prst="rect">
            <a:avLst/>
          </a:prstGeom>
        </p:spPr>
      </p:pic>
    </p:spTree>
    <p:extLst>
      <p:ext uri="{BB962C8B-B14F-4D97-AF65-F5344CB8AC3E}">
        <p14:creationId xmlns:p14="http://schemas.microsoft.com/office/powerpoint/2010/main" val="2442168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6"/>
          <p:cNvSpPr>
            <a:spLocks noChangeArrowheads="1"/>
          </p:cNvSpPr>
          <p:nvPr/>
        </p:nvSpPr>
        <p:spPr bwMode="auto">
          <a:xfrm>
            <a:off x="0" y="2987676"/>
            <a:ext cx="9144000" cy="1377950"/>
          </a:xfrm>
          <a:prstGeom prst="rect">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pPr eaLnBrk="1" hangingPunct="1"/>
            <a:endParaRPr lang="zh-TW" altLang="en-US"/>
          </a:p>
        </p:txBody>
      </p:sp>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925689" y="4249384"/>
            <a:ext cx="3352800" cy="609600"/>
          </a:xfrm>
        </p:spPr>
        <p:txBody>
          <a:bodyPr/>
          <a:lstStyle/>
          <a:p>
            <a:pPr marL="0" indent="0">
              <a:buFont typeface="Wingdings" pitchFamily="2" charset="2"/>
              <a:buNone/>
              <a:defRPr/>
            </a:pPr>
            <a:r>
              <a:rPr lang="en-US" altLang="zh-TW" b="1" dirty="0">
                <a:solidFill>
                  <a:srgbClr val="FF0000"/>
                </a:solidFill>
                <a:effectLst>
                  <a:outerShdw blurRad="38100" dist="38100" dir="2700000" algn="tl">
                    <a:srgbClr val="000000">
                      <a:alpha val="43137"/>
                    </a:srgbClr>
                  </a:outerShdw>
                </a:effectLst>
              </a:rPr>
              <a:t>tele</a:t>
            </a:r>
            <a:r>
              <a:rPr lang="en-US" altLang="zh-TW" dirty="0"/>
              <a:t>communication </a:t>
            </a:r>
            <a:endParaRPr lang="zh-TW" altLang="en-US" dirty="0"/>
          </a:p>
        </p:txBody>
      </p:sp>
      <p:sp>
        <p:nvSpPr>
          <p:cNvPr id="28677" name="矩形 4"/>
          <p:cNvSpPr>
            <a:spLocks noChangeArrowheads="1"/>
          </p:cNvSpPr>
          <p:nvPr/>
        </p:nvSpPr>
        <p:spPr bwMode="auto">
          <a:xfrm>
            <a:off x="4707114" y="4370034"/>
            <a:ext cx="3979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a:t>曼徹斯特編碼（</a:t>
            </a:r>
            <a:r>
              <a:rPr lang="en-US" altLang="zh-TW"/>
              <a:t>Manchester coding</a:t>
            </a:r>
            <a:r>
              <a:rPr lang="zh-TW" altLang="en-US"/>
              <a:t>）</a:t>
            </a:r>
          </a:p>
        </p:txBody>
      </p:sp>
      <p:sp>
        <p:nvSpPr>
          <p:cNvPr id="28678" name="矩形 5"/>
          <p:cNvSpPr>
            <a:spLocks noChangeArrowheads="1"/>
          </p:cNvSpPr>
          <p:nvPr/>
        </p:nvSpPr>
        <p:spPr bwMode="auto">
          <a:xfrm>
            <a:off x="4735689" y="4744684"/>
            <a:ext cx="3962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https://en.wikipedia.org/wiki/Manchester_code</a:t>
            </a:r>
            <a:endParaRPr lang="zh-TW" altLang="en-US" sz="1400"/>
          </a:p>
        </p:txBody>
      </p:sp>
      <p:sp>
        <p:nvSpPr>
          <p:cNvPr id="28679" name="矩形 6"/>
          <p:cNvSpPr>
            <a:spLocks noChangeArrowheads="1"/>
          </p:cNvSpPr>
          <p:nvPr/>
        </p:nvSpPr>
        <p:spPr bwMode="auto">
          <a:xfrm>
            <a:off x="1349552" y="5047897"/>
            <a:ext cx="29289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dirty="0"/>
              <a:t>無失真</a:t>
            </a:r>
            <a:r>
              <a:rPr lang="zh-TW" altLang="en-US" sz="4000" dirty="0"/>
              <a:t>資料壓縮</a:t>
            </a:r>
          </a:p>
        </p:txBody>
      </p:sp>
      <p:sp>
        <p:nvSpPr>
          <p:cNvPr id="28680" name="矩形 7"/>
          <p:cNvSpPr>
            <a:spLocks noChangeArrowheads="1"/>
          </p:cNvSpPr>
          <p:nvPr/>
        </p:nvSpPr>
        <p:spPr bwMode="auto">
          <a:xfrm>
            <a:off x="4756327" y="5127272"/>
            <a:ext cx="3154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b="1">
                <a:solidFill>
                  <a:srgbClr val="222222"/>
                </a:solidFill>
              </a:rPr>
              <a:t>霍夫曼編碼</a:t>
            </a:r>
            <a:r>
              <a:rPr lang="en-US" altLang="zh-TW">
                <a:solidFill>
                  <a:srgbClr val="222222"/>
                </a:solidFill>
              </a:rPr>
              <a:t>(Huffman Coding)</a:t>
            </a:r>
            <a:endParaRPr lang="zh-TW" altLang="en-US"/>
          </a:p>
        </p:txBody>
      </p:sp>
      <p:sp>
        <p:nvSpPr>
          <p:cNvPr id="28681" name="矩形 8"/>
          <p:cNvSpPr>
            <a:spLocks noChangeArrowheads="1"/>
          </p:cNvSpPr>
          <p:nvPr/>
        </p:nvSpPr>
        <p:spPr bwMode="auto">
          <a:xfrm>
            <a:off x="4756327" y="5447947"/>
            <a:ext cx="3733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400"/>
              <a:t>https://en.wikipedia.org/wiki/Huffman_coding</a:t>
            </a:r>
            <a:endParaRPr lang="zh-TW" altLang="en-US" sz="1400"/>
          </a:p>
        </p:txBody>
      </p:sp>
      <p:sp>
        <p:nvSpPr>
          <p:cNvPr id="10" name="內容版面配置區 2"/>
          <p:cNvSpPr txBox="1">
            <a:spLocks/>
          </p:cNvSpPr>
          <p:nvPr/>
        </p:nvSpPr>
        <p:spPr bwMode="auto">
          <a:xfrm>
            <a:off x="555625" y="1158875"/>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a:lstStyle>
            <a:lvl1pPr marL="342900" indent="-342900" algn="l" rtl="0" eaLnBrk="0" fontAlgn="base" hangingPunct="0">
              <a:spcBef>
                <a:spcPct val="20000"/>
              </a:spcBef>
              <a:spcAft>
                <a:spcPct val="0"/>
              </a:spcAft>
              <a:buFont typeface="Wingdings" panose="05000000000000000000" pitchFamily="2"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anose="05000000000000000000" pitchFamily="2" charset="2"/>
              <a:buChar char="ü"/>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defRPr/>
            </a:pPr>
            <a:r>
              <a:rPr lang="zh-TW" altLang="en-US" kern="0" dirty="0"/>
              <a:t>在計算機的世界有許多</a:t>
            </a:r>
            <a:endParaRPr lang="en-US" altLang="zh-TW" kern="0" dirty="0"/>
          </a:p>
          <a:p>
            <a:pPr marL="0" indent="0">
              <a:buFont typeface="Wingdings" panose="05000000000000000000" pitchFamily="2" charset="2"/>
              <a:buNone/>
              <a:defRPr/>
            </a:pPr>
            <a:r>
              <a:rPr lang="zh-TW" altLang="en-US" b="1" kern="0" dirty="0">
                <a:solidFill>
                  <a:srgbClr val="FF0000"/>
                </a:solidFill>
                <a:effectLst>
                  <a:outerShdw blurRad="38100" dist="38100" dir="2700000" algn="tl">
                    <a:srgbClr val="000000">
                      <a:alpha val="43137"/>
                    </a:srgbClr>
                  </a:outerShdw>
                </a:effectLst>
              </a:rPr>
              <a:t>      編碼</a:t>
            </a:r>
            <a:r>
              <a:rPr lang="en-US" altLang="zh-TW" b="1" kern="0" dirty="0">
                <a:solidFill>
                  <a:srgbClr val="FF0000"/>
                </a:solidFill>
                <a:effectLst>
                  <a:outerShdw blurRad="38100" dist="38100" dir="2700000" algn="tl">
                    <a:srgbClr val="000000">
                      <a:alpha val="43137"/>
                    </a:srgbClr>
                  </a:outerShdw>
                </a:effectLst>
              </a:rPr>
              <a:t>(encoding)</a:t>
            </a:r>
            <a:r>
              <a:rPr lang="zh-TW" altLang="en-US" b="1" kern="0" dirty="0">
                <a:solidFill>
                  <a:srgbClr val="FF0000"/>
                </a:solidFill>
                <a:effectLst>
                  <a:outerShdw blurRad="38100" dist="38100" dir="2700000" algn="tl">
                    <a:srgbClr val="000000">
                      <a:alpha val="43137"/>
                    </a:srgbClr>
                  </a:outerShdw>
                </a:effectLst>
              </a:rPr>
              <a:t>與解碼</a:t>
            </a:r>
            <a:r>
              <a:rPr lang="en-US" altLang="zh-TW" b="1" kern="0" dirty="0">
                <a:solidFill>
                  <a:srgbClr val="FF0000"/>
                </a:solidFill>
                <a:effectLst>
                  <a:outerShdw blurRad="38100" dist="38100" dir="2700000" algn="tl">
                    <a:srgbClr val="000000">
                      <a:alpha val="43137"/>
                    </a:srgbClr>
                  </a:outerShdw>
                </a:effectLst>
              </a:rPr>
              <a:t>(decoding)</a:t>
            </a:r>
          </a:p>
          <a:p>
            <a:pPr marL="0" indent="0">
              <a:buFont typeface="Wingdings" panose="05000000000000000000" pitchFamily="2" charset="2"/>
              <a:buNone/>
              <a:defRPr/>
            </a:pPr>
            <a:r>
              <a:rPr lang="zh-TW" altLang="en-US" b="1" kern="0" dirty="0">
                <a:solidFill>
                  <a:srgbClr val="FF0000"/>
                </a:solidFill>
                <a:effectLst>
                  <a:outerShdw blurRad="38100" dist="38100" dir="2700000" algn="tl">
                    <a:srgbClr val="000000">
                      <a:alpha val="43137"/>
                    </a:srgbClr>
                  </a:outerShdw>
                </a:effectLst>
              </a:rPr>
              <a:t>    </a:t>
            </a:r>
            <a:r>
              <a:rPr lang="zh-TW" altLang="en-US" kern="0" dirty="0"/>
              <a:t>的機制與應用</a:t>
            </a:r>
            <a:r>
              <a:rPr lang="en-US" altLang="zh-TW" kern="0" dirty="0"/>
              <a:t>:</a:t>
            </a:r>
            <a:endParaRPr lang="zh-TW" altLang="en-US" kern="0" dirty="0"/>
          </a:p>
        </p:txBody>
      </p:sp>
      <p:sp>
        <p:nvSpPr>
          <p:cNvPr id="28683" name="矩形 10"/>
          <p:cNvSpPr>
            <a:spLocks noChangeArrowheads="1"/>
          </p:cNvSpPr>
          <p:nvPr/>
        </p:nvSpPr>
        <p:spPr bwMode="auto">
          <a:xfrm>
            <a:off x="152400" y="3406775"/>
            <a:ext cx="4310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2400" dirty="0"/>
              <a:t>字元編碼</a:t>
            </a:r>
            <a:r>
              <a:rPr lang="en-US" altLang="zh-TW" sz="2400" dirty="0"/>
              <a:t>(Character encoding)</a:t>
            </a:r>
            <a:endParaRPr lang="zh-TW" altLang="en-US" sz="2400" dirty="0"/>
          </a:p>
        </p:txBody>
      </p:sp>
      <p:sp>
        <p:nvSpPr>
          <p:cNvPr id="28684" name="矩形 11"/>
          <p:cNvSpPr>
            <a:spLocks noChangeArrowheads="1"/>
          </p:cNvSpPr>
          <p:nvPr/>
        </p:nvSpPr>
        <p:spPr bwMode="auto">
          <a:xfrm>
            <a:off x="4670425" y="3606800"/>
            <a:ext cx="248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Morse Code </a:t>
            </a:r>
            <a:r>
              <a:rPr lang="zh-TW" altLang="en-US" dirty="0"/>
              <a:t>摩斯電碼</a:t>
            </a:r>
          </a:p>
        </p:txBody>
      </p:sp>
      <p:sp>
        <p:nvSpPr>
          <p:cNvPr id="28685" name="矩形 12"/>
          <p:cNvSpPr>
            <a:spLocks noChangeArrowheads="1"/>
          </p:cNvSpPr>
          <p:nvPr/>
        </p:nvSpPr>
        <p:spPr bwMode="auto">
          <a:xfrm>
            <a:off x="4691063" y="3233738"/>
            <a:ext cx="2481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ASCII Code </a:t>
            </a:r>
            <a:endParaRPr lang="zh-TW" altLang="en-US" dirty="0"/>
          </a:p>
        </p:txBody>
      </p:sp>
      <p:sp>
        <p:nvSpPr>
          <p:cNvPr id="28686" name="矩形 13"/>
          <p:cNvSpPr>
            <a:spLocks noChangeArrowheads="1"/>
          </p:cNvSpPr>
          <p:nvPr/>
        </p:nvSpPr>
        <p:spPr bwMode="auto">
          <a:xfrm>
            <a:off x="1906500" y="3817761"/>
            <a:ext cx="240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MIME</a:t>
            </a:r>
            <a:r>
              <a:rPr lang="zh-TW" altLang="en-US" dirty="0"/>
              <a:t>格式的電子郵件</a:t>
            </a:r>
          </a:p>
        </p:txBody>
      </p:sp>
      <p:sp>
        <p:nvSpPr>
          <p:cNvPr id="28687" name="矩形 14"/>
          <p:cNvSpPr>
            <a:spLocks noChangeArrowheads="1"/>
          </p:cNvSpPr>
          <p:nvPr/>
        </p:nvSpPr>
        <p:spPr bwMode="auto">
          <a:xfrm>
            <a:off x="4671925" y="3863798"/>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dirty="0"/>
              <a:t>Base64</a:t>
            </a:r>
            <a:endParaRPr lang="zh-TW" altLang="en-US" dirty="0"/>
          </a:p>
        </p:txBody>
      </p:sp>
      <p:sp>
        <p:nvSpPr>
          <p:cNvPr id="28688" name="矩形 15"/>
          <p:cNvSpPr>
            <a:spLocks noChangeArrowheads="1"/>
          </p:cNvSpPr>
          <p:nvPr/>
        </p:nvSpPr>
        <p:spPr bwMode="auto">
          <a:xfrm>
            <a:off x="4659225" y="4125736"/>
            <a:ext cx="2606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sz="1200"/>
              <a:t>https://zh.wikipedia.org/wiki/Base64</a:t>
            </a:r>
            <a:endParaRPr lang="zh-TW" altLang="en-US" sz="1200"/>
          </a:p>
        </p:txBody>
      </p:sp>
      <p:sp>
        <p:nvSpPr>
          <p:cNvPr id="18" name="雲朵形圖說文字 17"/>
          <p:cNvSpPr/>
          <p:nvPr/>
        </p:nvSpPr>
        <p:spPr bwMode="auto">
          <a:xfrm>
            <a:off x="6303963" y="2474913"/>
            <a:ext cx="2840037" cy="1101725"/>
          </a:xfrm>
          <a:prstGeom prst="cloudCallout">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a:lstStyle/>
          <a:p>
            <a:pPr eaLnBrk="1" hangingPunct="1">
              <a:defRPr/>
            </a:pPr>
            <a:r>
              <a:rPr lang="zh-TW" altLang="en-US" sz="2000" dirty="0">
                <a:solidFill>
                  <a:schemeClr val="bg1"/>
                </a:solidFill>
              </a:rPr>
              <a:t>第一堂入門課</a:t>
            </a:r>
          </a:p>
        </p:txBody>
      </p:sp>
      <p:sp>
        <p:nvSpPr>
          <p:cNvPr id="19" name="矩形 18"/>
          <p:cNvSpPr/>
          <p:nvPr/>
        </p:nvSpPr>
        <p:spPr>
          <a:xfrm>
            <a:off x="717727" y="5781322"/>
            <a:ext cx="7772400" cy="368300"/>
          </a:xfrm>
          <a:prstGeom prst="rect">
            <a:avLst/>
          </a:prstGeom>
          <a:solidFill>
            <a:schemeClr val="accent2">
              <a:lumMod val="20000"/>
              <a:lumOff val="80000"/>
            </a:schemeClr>
          </a:solidFill>
        </p:spPr>
        <p:txBody>
          <a:bodyPr wrap="none">
            <a:spAutoFit/>
          </a:bodyPr>
          <a:lstStyle/>
          <a:p>
            <a:pPr>
              <a:defRPr/>
            </a:pPr>
            <a:r>
              <a:rPr lang="en-US" altLang="zh-TW" dirty="0"/>
              <a:t>HTML URL Encoding</a:t>
            </a:r>
            <a:r>
              <a:rPr lang="zh-TW" altLang="en-US" dirty="0"/>
              <a:t>   </a:t>
            </a:r>
            <a:r>
              <a:rPr lang="en-US" altLang="zh-TW" dirty="0"/>
              <a:t>https://www.w3schools.com/tags/ref_urlencode.asp</a:t>
            </a:r>
            <a:endParaRPr lang="zh-TW" altLang="en-US" dirty="0"/>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8</a:t>
            </a:fld>
            <a:endParaRPr lang="zh-TW" altLang="en-US"/>
          </a:p>
        </p:txBody>
      </p:sp>
      <p:pic>
        <p:nvPicPr>
          <p:cNvPr id="20" name="圖片 19">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4224373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zh-TW" altLang="en-US" dirty="0"/>
              <a:t>編碼</a:t>
            </a:r>
            <a:r>
              <a:rPr lang="en-US" altLang="zh-TW" dirty="0"/>
              <a:t>(encoding)</a:t>
            </a:r>
            <a:r>
              <a:rPr lang="zh-TW" altLang="en-US" dirty="0"/>
              <a:t>與解碼</a:t>
            </a:r>
            <a:r>
              <a:rPr lang="en-US" altLang="zh-TW" dirty="0"/>
              <a:t>(decoding)</a:t>
            </a:r>
            <a:endParaRPr lang="zh-TW" altLang="en-US" dirty="0"/>
          </a:p>
        </p:txBody>
      </p:sp>
      <p:sp>
        <p:nvSpPr>
          <p:cNvPr id="3" name="內容版面配置區 2"/>
          <p:cNvSpPr>
            <a:spLocks noGrp="1"/>
          </p:cNvSpPr>
          <p:nvPr>
            <p:ph idx="1"/>
          </p:nvPr>
        </p:nvSpPr>
        <p:spPr>
          <a:xfrm>
            <a:off x="407988" y="1295400"/>
            <a:ext cx="8229600" cy="1828800"/>
          </a:xfrm>
        </p:spPr>
        <p:txBody>
          <a:bodyPr/>
          <a:lstStyle/>
          <a:p>
            <a:pPr marL="0" indent="0">
              <a:buFont typeface="Wingdings" pitchFamily="2" charset="2"/>
              <a:buNone/>
              <a:defRPr/>
            </a:pPr>
            <a:r>
              <a:rPr lang="zh-TW" altLang="en-US" dirty="0"/>
              <a:t>在計算機的世界有許多</a:t>
            </a:r>
            <a:endParaRPr lang="en-US" altLang="zh-TW" dirty="0"/>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編碼</a:t>
            </a:r>
            <a:r>
              <a:rPr lang="en-US" altLang="zh-TW" b="1" dirty="0">
                <a:solidFill>
                  <a:srgbClr val="FF0000"/>
                </a:solidFill>
                <a:effectLst>
                  <a:outerShdw blurRad="38100" dist="38100" dir="2700000" algn="tl">
                    <a:srgbClr val="000000">
                      <a:alpha val="43137"/>
                    </a:srgbClr>
                  </a:outerShdw>
                </a:effectLst>
              </a:rPr>
              <a:t>(encoding)</a:t>
            </a:r>
            <a:r>
              <a:rPr lang="zh-TW" altLang="en-US" b="1" dirty="0">
                <a:solidFill>
                  <a:srgbClr val="FF0000"/>
                </a:solidFill>
                <a:effectLst>
                  <a:outerShdw blurRad="38100" dist="38100" dir="2700000" algn="tl">
                    <a:srgbClr val="000000">
                      <a:alpha val="43137"/>
                    </a:srgbClr>
                  </a:outerShdw>
                </a:effectLst>
              </a:rPr>
              <a:t>與解碼</a:t>
            </a:r>
            <a:r>
              <a:rPr lang="en-US" altLang="zh-TW" b="1" dirty="0">
                <a:solidFill>
                  <a:srgbClr val="FF0000"/>
                </a:solidFill>
                <a:effectLst>
                  <a:outerShdw blurRad="38100" dist="38100" dir="2700000" algn="tl">
                    <a:srgbClr val="000000">
                      <a:alpha val="43137"/>
                    </a:srgbClr>
                  </a:outerShdw>
                </a:effectLst>
              </a:rPr>
              <a:t>(decoding)</a:t>
            </a:r>
          </a:p>
          <a:p>
            <a:pPr marL="0" indent="0">
              <a:buFont typeface="Wingdings" pitchFamily="2" charset="2"/>
              <a:buNone/>
              <a:defRPr/>
            </a:pPr>
            <a:r>
              <a:rPr lang="zh-TW" altLang="en-US" b="1" dirty="0">
                <a:solidFill>
                  <a:srgbClr val="FF0000"/>
                </a:solidFill>
                <a:effectLst>
                  <a:outerShdw blurRad="38100" dist="38100" dir="2700000" algn="tl">
                    <a:srgbClr val="000000">
                      <a:alpha val="43137"/>
                    </a:srgbClr>
                  </a:outerShdw>
                </a:effectLst>
              </a:rPr>
              <a:t>    </a:t>
            </a:r>
            <a:r>
              <a:rPr lang="zh-TW" altLang="en-US" dirty="0"/>
              <a:t>的機制與應用</a:t>
            </a:r>
          </a:p>
        </p:txBody>
      </p:sp>
      <p:sp>
        <p:nvSpPr>
          <p:cNvPr id="29700" name="矩形 3"/>
          <p:cNvSpPr>
            <a:spLocks noChangeArrowheads="1"/>
          </p:cNvSpPr>
          <p:nvPr/>
        </p:nvSpPr>
        <p:spPr bwMode="auto">
          <a:xfrm>
            <a:off x="533400" y="3733800"/>
            <a:ext cx="7743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zh-TW" altLang="en-US" sz="4400"/>
              <a:t>字元編碼</a:t>
            </a:r>
            <a:r>
              <a:rPr lang="en-US" altLang="zh-TW" sz="4400"/>
              <a:t>(Character encoding)</a:t>
            </a:r>
            <a:endParaRPr lang="zh-TW" altLang="en-US" sz="4400"/>
          </a:p>
        </p:txBody>
      </p:sp>
      <p:sp>
        <p:nvSpPr>
          <p:cNvPr id="29701" name="矩形 4"/>
          <p:cNvSpPr>
            <a:spLocks noChangeArrowheads="1"/>
          </p:cNvSpPr>
          <p:nvPr/>
        </p:nvSpPr>
        <p:spPr bwMode="auto">
          <a:xfrm>
            <a:off x="609600" y="4503738"/>
            <a:ext cx="5133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標楷體" pitchFamily="65" charset="-120"/>
              </a:defRPr>
            </a:lvl1pPr>
            <a:lvl2pPr marL="742950" indent="-285750">
              <a:defRPr>
                <a:solidFill>
                  <a:schemeClr val="tx1"/>
                </a:solidFill>
                <a:latin typeface="Arial" pitchFamily="34" charset="0"/>
                <a:ea typeface="標楷體" pitchFamily="65" charset="-120"/>
              </a:defRPr>
            </a:lvl2pPr>
            <a:lvl3pPr marL="1143000" indent="-228600">
              <a:defRPr>
                <a:solidFill>
                  <a:schemeClr val="tx1"/>
                </a:solidFill>
                <a:latin typeface="Arial" pitchFamily="34" charset="0"/>
                <a:ea typeface="標楷體" pitchFamily="65" charset="-120"/>
              </a:defRPr>
            </a:lvl3pPr>
            <a:lvl4pPr marL="1600200" indent="-228600">
              <a:defRPr>
                <a:solidFill>
                  <a:schemeClr val="tx1"/>
                </a:solidFill>
                <a:latin typeface="Arial" pitchFamily="34" charset="0"/>
                <a:ea typeface="標楷體" pitchFamily="65" charset="-120"/>
              </a:defRPr>
            </a:lvl4pPr>
            <a:lvl5pPr marL="2057400" indent="-228600">
              <a:defRPr>
                <a:solidFill>
                  <a:schemeClr val="tx1"/>
                </a:solidFill>
                <a:latin typeface="Arial" pitchFamily="34" charset="0"/>
                <a:ea typeface="標楷體" pitchFamily="65" charset="-120"/>
              </a:defRPr>
            </a:lvl5pPr>
            <a:lvl6pPr marL="2514600" indent="-228600" eaLnBrk="0" fontAlgn="base" hangingPunct="0">
              <a:spcBef>
                <a:spcPct val="0"/>
              </a:spcBef>
              <a:spcAft>
                <a:spcPct val="0"/>
              </a:spcAft>
              <a:defRPr>
                <a:solidFill>
                  <a:schemeClr val="tx1"/>
                </a:solidFill>
                <a:latin typeface="Arial" pitchFamily="34" charset="0"/>
                <a:ea typeface="標楷體" pitchFamily="65" charset="-120"/>
              </a:defRPr>
            </a:lvl6pPr>
            <a:lvl7pPr marL="2971800" indent="-228600" eaLnBrk="0" fontAlgn="base" hangingPunct="0">
              <a:spcBef>
                <a:spcPct val="0"/>
              </a:spcBef>
              <a:spcAft>
                <a:spcPct val="0"/>
              </a:spcAft>
              <a:defRPr>
                <a:solidFill>
                  <a:schemeClr val="tx1"/>
                </a:solidFill>
                <a:latin typeface="Arial" pitchFamily="34" charset="0"/>
                <a:ea typeface="標楷體" pitchFamily="65" charset="-120"/>
              </a:defRPr>
            </a:lvl7pPr>
            <a:lvl8pPr marL="3429000" indent="-228600" eaLnBrk="0" fontAlgn="base" hangingPunct="0">
              <a:spcBef>
                <a:spcPct val="0"/>
              </a:spcBef>
              <a:spcAft>
                <a:spcPct val="0"/>
              </a:spcAft>
              <a:defRPr>
                <a:solidFill>
                  <a:schemeClr val="tx1"/>
                </a:solidFill>
                <a:latin typeface="Arial" pitchFamily="34" charset="0"/>
                <a:ea typeface="標楷體" pitchFamily="65" charset="-120"/>
              </a:defRPr>
            </a:lvl8pPr>
            <a:lvl9pPr marL="3886200" indent="-228600" eaLnBrk="0" fontAlgn="base" hangingPunct="0">
              <a:spcBef>
                <a:spcPct val="0"/>
              </a:spcBef>
              <a:spcAft>
                <a:spcPct val="0"/>
              </a:spcAft>
              <a:defRPr>
                <a:solidFill>
                  <a:schemeClr val="tx1"/>
                </a:solidFill>
                <a:latin typeface="Arial" pitchFamily="34" charset="0"/>
                <a:ea typeface="標楷體" pitchFamily="65" charset="-120"/>
              </a:defRPr>
            </a:lvl9pPr>
          </a:lstStyle>
          <a:p>
            <a:r>
              <a:rPr lang="en-US" altLang="zh-TW"/>
              <a:t>https://en.wikipedia.org/wiki/Character_encoding</a:t>
            </a:r>
            <a:endParaRPr lang="zh-TW" altLang="en-US"/>
          </a:p>
        </p:txBody>
      </p:sp>
      <p:sp>
        <p:nvSpPr>
          <p:cNvPr id="4" name="投影片編號版面配置區 3"/>
          <p:cNvSpPr>
            <a:spLocks noGrp="1"/>
          </p:cNvSpPr>
          <p:nvPr>
            <p:ph type="sldNum" sz="quarter" idx="12"/>
          </p:nvPr>
        </p:nvSpPr>
        <p:spPr/>
        <p:txBody>
          <a:bodyPr/>
          <a:lstStyle/>
          <a:p>
            <a:fld id="{D148A95B-E78A-43D3-83C9-357D8C7DE65E}" type="slidenum">
              <a:rPr lang="zh-TW" altLang="en-US" smtClean="0"/>
              <a:t>9</a:t>
            </a:fld>
            <a:endParaRPr lang="zh-TW" altLang="en-US"/>
          </a:p>
        </p:txBody>
      </p:sp>
      <p:pic>
        <p:nvPicPr>
          <p:cNvPr id="7" name="圖片 6">
            <a:extLst>
              <a:ext uri="{FF2B5EF4-FFF2-40B4-BE49-F238E27FC236}">
                <a16:creationId xmlns:a16="http://schemas.microsoft.com/office/drawing/2014/main" id="{016291E8-051C-4EDF-A068-4C8F8B0B05DB}"/>
              </a:ext>
            </a:extLst>
          </p:cNvPr>
          <p:cNvPicPr>
            <a:picLocks noChangeAspect="1"/>
          </p:cNvPicPr>
          <p:nvPr/>
        </p:nvPicPr>
        <p:blipFill>
          <a:blip r:embed="rId2"/>
          <a:stretch>
            <a:fillRect/>
          </a:stretch>
        </p:blipFill>
        <p:spPr>
          <a:xfrm>
            <a:off x="-88776" y="6207487"/>
            <a:ext cx="9232776" cy="675546"/>
          </a:xfrm>
          <a:prstGeom prst="rect">
            <a:avLst/>
          </a:prstGeom>
        </p:spPr>
      </p:pic>
    </p:spTree>
    <p:extLst>
      <p:ext uri="{BB962C8B-B14F-4D97-AF65-F5344CB8AC3E}">
        <p14:creationId xmlns:p14="http://schemas.microsoft.com/office/powerpoint/2010/main" val="1441700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5202</TotalTime>
  <Words>2652</Words>
  <Application>Microsoft Office PowerPoint</Application>
  <PresentationFormat>如螢幕大小 (4:3)</PresentationFormat>
  <Paragraphs>326</Paragraphs>
  <Slides>46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46</vt:i4>
      </vt:variant>
    </vt:vector>
  </HeadingPairs>
  <TitlesOfParts>
    <vt:vector size="53" baseType="lpstr">
      <vt:lpstr>新細明體</vt:lpstr>
      <vt:lpstr>標楷體</vt:lpstr>
      <vt:lpstr>Arial</vt:lpstr>
      <vt:lpstr>Calibri</vt:lpstr>
      <vt:lpstr>Calibri Light</vt:lpstr>
      <vt:lpstr>Wingdings</vt:lpstr>
      <vt:lpstr>Office 佈景主題</vt:lpstr>
      <vt:lpstr>編碼與解碼</vt:lpstr>
      <vt:lpstr>課程宗旨</vt:lpstr>
      <vt:lpstr>PowerPoint 簡報</vt:lpstr>
      <vt:lpstr>學習地圖:基礎課程 課程模組</vt:lpstr>
      <vt:lpstr>PowerPoint 簡報</vt:lpstr>
      <vt:lpstr>課程模組單元:編碼與解碼</vt:lpstr>
      <vt:lpstr>編碼(encoding)與解碼(decoding)</vt:lpstr>
      <vt:lpstr>編碼(encoding)與解碼(decoding)</vt:lpstr>
      <vt:lpstr>編碼(encoding)與解碼(decoding)</vt:lpstr>
      <vt:lpstr>編碼(encoding)與解碼(decoding)</vt:lpstr>
      <vt:lpstr>ASCII編碼(encoding)與解碼(decoding)</vt:lpstr>
      <vt:lpstr>ASCII編碼(encoding)與解碼(decoding)</vt:lpstr>
      <vt:lpstr>使用線上工具學習ASCII</vt:lpstr>
      <vt:lpstr>PowerPoint 簡報</vt:lpstr>
      <vt:lpstr>PowerPoint 簡報</vt:lpstr>
      <vt:lpstr>使用線上工具完成ASCII解碼</vt:lpstr>
      <vt:lpstr>ASCII  vs EASCII</vt:lpstr>
      <vt:lpstr>PowerPoint 簡報</vt:lpstr>
      <vt:lpstr>編碼(encoding)與解碼(decoding)</vt:lpstr>
      <vt:lpstr>編碼(encoding)與解碼(decoding)</vt:lpstr>
      <vt:lpstr>練習1: Morse encoding</vt:lpstr>
      <vt:lpstr>練習1: Morse encoding</vt:lpstr>
      <vt:lpstr>解讀無字天書</vt:lpstr>
      <vt:lpstr>Morse encoding</vt:lpstr>
      <vt:lpstr>PowerPoint 簡報</vt:lpstr>
      <vt:lpstr>Base16[十六進位 Hexadecimal]</vt:lpstr>
      <vt:lpstr>BASE64編碼(encoding)與解碼(decoding)</vt:lpstr>
      <vt:lpstr>使用線上工具學習base 64</vt:lpstr>
      <vt:lpstr>BASE64編碼(encoding)與解碼(decoding)</vt:lpstr>
      <vt:lpstr>BASE64編碼(encoding)與解碼(decoding)</vt:lpstr>
      <vt:lpstr>BASE64編碼(encoding)與解碼(decoding):範例說明</vt:lpstr>
      <vt:lpstr>BASE64編碼(encoding)與解碼(decoding):範例說明</vt:lpstr>
      <vt:lpstr>Man的Base64編碼::</vt:lpstr>
      <vt:lpstr>Man的Base64編碼::</vt:lpstr>
      <vt:lpstr>Man的Base64編碼::</vt:lpstr>
      <vt:lpstr>PowerPoint 簡報</vt:lpstr>
      <vt:lpstr>PowerPoint 簡報</vt:lpstr>
      <vt:lpstr>課程模組單元:編碼與解碼[學習地圖]</vt:lpstr>
      <vt:lpstr>PowerPoint 簡報</vt:lpstr>
      <vt:lpstr>PowerPoint 簡報</vt:lpstr>
      <vt:lpstr>使用python解Base64編碼與解碼</vt:lpstr>
      <vt:lpstr>https://github.com/ctfs/write-ups-2016/tree/master/angstromctf-2016/crypto/what-the-hex-15</vt:lpstr>
      <vt:lpstr>CTF示範題:Base64編碼與解碼</vt:lpstr>
      <vt:lpstr>CTF示範題:Base64編碼與解碼</vt:lpstr>
      <vt:lpstr>PowerPoint 簡報</vt:lpstr>
      <vt:lpstr>請鼓勵學生自主學習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dc:creator>
  <cp:lastModifiedBy>Eric .</cp:lastModifiedBy>
  <cp:revision>44</cp:revision>
  <dcterms:created xsi:type="dcterms:W3CDTF">2017-07-25T01:09:22Z</dcterms:created>
  <dcterms:modified xsi:type="dcterms:W3CDTF">2020-07-10T05:36:31Z</dcterms:modified>
</cp:coreProperties>
</file>